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16" r:id="rId3"/>
    <p:sldId id="293" r:id="rId4"/>
    <p:sldId id="282" r:id="rId5"/>
    <p:sldId id="287" r:id="rId6"/>
    <p:sldId id="288" r:id="rId7"/>
    <p:sldId id="295" r:id="rId8"/>
    <p:sldId id="308" r:id="rId9"/>
    <p:sldId id="284" r:id="rId10"/>
    <p:sldId id="306" r:id="rId11"/>
    <p:sldId id="296" r:id="rId12"/>
    <p:sldId id="297" r:id="rId13"/>
    <p:sldId id="314" r:id="rId14"/>
    <p:sldId id="315" r:id="rId15"/>
    <p:sldId id="292" r:id="rId16"/>
    <p:sldId id="313" r:id="rId17"/>
    <p:sldId id="299" r:id="rId18"/>
    <p:sldId id="300" r:id="rId19"/>
  </p:sldIdLst>
  <p:sldSz cx="9144000" cy="6858000" type="screen4x3"/>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793"/>
    <a:srgbClr val="E5E5E5"/>
    <a:srgbClr val="E12C26"/>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50" autoAdjust="0"/>
    <p:restoredTop sz="94660"/>
  </p:normalViewPr>
  <p:slideViewPr>
    <p:cSldViewPr snapToGrid="0">
      <p:cViewPr varScale="1">
        <p:scale>
          <a:sx n="73" d="100"/>
          <a:sy n="73" d="100"/>
        </p:scale>
        <p:origin x="136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5179A2-DC69-4115-8F8F-AC0530618C9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DF1EAB-07EC-40EF-B2EA-E6A5370D69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2.bin"/><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4.bin"/><Relationship Id="rId3" Type="http://schemas.openxmlformats.org/officeDocument/2006/relationships/image" Target="../media/image1.wmf"/><Relationship Id="rId2" Type="http://schemas.openxmlformats.org/officeDocument/2006/relationships/oleObject" Target="../embeddings/oleObject3.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38100" y="-190500"/>
            <a:ext cx="9372600" cy="7124700"/>
            <a:chOff x="-38100" y="-190500"/>
            <a:chExt cx="9372600" cy="7124700"/>
          </a:xfrm>
        </p:grpSpPr>
        <p:graphicFrame>
          <p:nvGraphicFramePr>
            <p:cNvPr id="8" name="对象 7"/>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2184" name="Image" r:id="rId2" imgW="13716000" imgH="7715250" progId="Photoshop.Image.13">
                    <p:embed/>
                  </p:oleObj>
                </mc:Choice>
                <mc:Fallback>
                  <p:oleObj name="Image" r:id="rId2" imgW="13716000" imgH="7715250" progId="Photoshop.Image.13">
                    <p:embed/>
                    <p:pic>
                      <p:nvPicPr>
                        <p:cNvPr id="0" name="图片 2183"/>
                        <p:cNvPicPr/>
                        <p:nvPr/>
                      </p:nvPicPr>
                      <p:blipFill>
                        <a:blip r:embed="rId3"/>
                        <a:stretch>
                          <a:fillRect/>
                        </a:stretch>
                      </p:blipFill>
                      <p:spPr>
                        <a:xfrm>
                          <a:off x="-38100" y="-190500"/>
                          <a:ext cx="9372600" cy="7124700"/>
                        </a:xfrm>
                        <a:prstGeom prst="rect">
                          <a:avLst/>
                        </a:prstGeom>
                      </p:spPr>
                    </p:pic>
                  </p:oleObj>
                </mc:Fallback>
              </mc:AlternateContent>
            </a:graphicData>
          </a:graphic>
        </p:graphicFrame>
        <p:graphicFrame>
          <p:nvGraphicFramePr>
            <p:cNvPr id="9" name="对象 8"/>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2185" name="Image" r:id="rId4" imgW="13716000" imgH="7715250" progId="Photoshop.Image.13">
                    <p:embed/>
                  </p:oleObj>
                </mc:Choice>
                <mc:Fallback>
                  <p:oleObj name="Image" r:id="rId4" imgW="13716000" imgH="7715250" progId="Photoshop.Image.13">
                    <p:embed/>
                    <p:pic>
                      <p:nvPicPr>
                        <p:cNvPr id="0" name="图片 2184"/>
                        <p:cNvPicPr/>
                        <p:nvPr/>
                      </p:nvPicPr>
                      <p:blipFill>
                        <a:blip r:embed="rId5"/>
                        <a:stretch>
                          <a:fillRect/>
                        </a:stretch>
                      </p:blipFill>
                      <p:spPr>
                        <a:xfrm>
                          <a:off x="-38100" y="-190500"/>
                          <a:ext cx="9372600" cy="7124700"/>
                        </a:xfrm>
                        <a:prstGeom prst="rect">
                          <a:avLst/>
                        </a:prstGeom>
                      </p:spPr>
                    </p:pic>
                  </p:oleObj>
                </mc:Fallback>
              </mc:AlternateContent>
            </a:graphicData>
          </a:graphic>
        </p:graphicFrame>
        <p:grpSp>
          <p:nvGrpSpPr>
            <p:cNvPr id="2" name="组合 1"/>
            <p:cNvGrpSpPr/>
            <p:nvPr userDrawn="1"/>
          </p:nvGrpSpPr>
          <p:grpSpPr>
            <a:xfrm>
              <a:off x="1359311" y="486229"/>
              <a:ext cx="7975189" cy="312058"/>
              <a:chOff x="1359311" y="486228"/>
              <a:chExt cx="10832689" cy="326571"/>
            </a:xfrm>
          </p:grpSpPr>
          <p:cxnSp>
            <p:nvCxnSpPr>
              <p:cNvPr id="4" name="直接连接符 3"/>
              <p:cNvCxnSpPr/>
              <p:nvPr userDrawn="1"/>
            </p:nvCxnSpPr>
            <p:spPr>
              <a:xfrm>
                <a:off x="6748269" y="486228"/>
                <a:ext cx="544373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359311" y="812799"/>
                <a:ext cx="10832689"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userDrawn="1"/>
          </p:nvSpPr>
          <p:spPr>
            <a:xfrm>
              <a:off x="134123" y="77391"/>
              <a:ext cx="878142" cy="749924"/>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dirty="0">
                <a:solidFill>
                  <a:schemeClr val="bg1"/>
                </a:solidFill>
                <a:latin typeface="Broadway" panose="04040905080B02020502" pitchFamily="82" charset="0"/>
              </a:endParaRPr>
            </a:p>
          </p:txBody>
        </p:sp>
        <p:sp>
          <p:nvSpPr>
            <p:cNvPr id="12" name="矩形 11"/>
            <p:cNvSpPr/>
            <p:nvPr userDrawn="1"/>
          </p:nvSpPr>
          <p:spPr>
            <a:xfrm>
              <a:off x="-38100" y="6323526"/>
              <a:ext cx="9372600" cy="610673"/>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dirty="0">
                <a:solidFill>
                  <a:schemeClr val="bg1"/>
                </a:solidFill>
                <a:latin typeface="Broadway" panose="04040905080B02020502" pitchFamily="8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空白">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3164" name="Image" r:id="rId2" imgW="13716000" imgH="7715250" progId="Photoshop.Image.13">
                  <p:embed/>
                </p:oleObj>
              </mc:Choice>
              <mc:Fallback>
                <p:oleObj name="Image" r:id="rId2" imgW="13716000" imgH="7715250" progId="Photoshop.Image.13">
                  <p:embed/>
                  <p:pic>
                    <p:nvPicPr>
                      <p:cNvPr id="0" name="对象 7"/>
                      <p:cNvPicPr/>
                      <p:nvPr/>
                    </p:nvPicPr>
                    <p:blipFill>
                      <a:blip r:embed="rId3"/>
                      <a:stretch>
                        <a:fillRect/>
                      </a:stretch>
                    </p:blipFill>
                    <p:spPr>
                      <a:xfrm>
                        <a:off x="-38100" y="-190500"/>
                        <a:ext cx="9372600" cy="7124700"/>
                      </a:xfrm>
                      <a:prstGeom prst="rect">
                        <a:avLst/>
                      </a:prstGeom>
                    </p:spPr>
                  </p:pic>
                </p:oleObj>
              </mc:Fallback>
            </mc:AlternateContent>
          </a:graphicData>
        </a:graphic>
      </p:graphicFrame>
      <p:graphicFrame>
        <p:nvGraphicFramePr>
          <p:cNvPr id="9" name="对象 8"/>
          <p:cNvGraphicFramePr>
            <a:graphicFrameLocks noChangeAspect="1"/>
          </p:cNvGraphicFramePr>
          <p:nvPr userDrawn="1"/>
        </p:nvGraphicFramePr>
        <p:xfrm>
          <a:off x="-38100" y="-190500"/>
          <a:ext cx="9372600" cy="7124700"/>
        </p:xfrm>
        <a:graphic>
          <a:graphicData uri="http://schemas.openxmlformats.org/presentationml/2006/ole">
            <mc:AlternateContent xmlns:mc="http://schemas.openxmlformats.org/markup-compatibility/2006">
              <mc:Choice xmlns:v="urn:schemas-microsoft-com:vml" Requires="v">
                <p:oleObj spid="_x0000_s3165" name="Image" r:id="rId4" imgW="13716000" imgH="7715250" progId="Photoshop.Image.13">
                  <p:embed/>
                </p:oleObj>
              </mc:Choice>
              <mc:Fallback>
                <p:oleObj name="Image" r:id="rId4" imgW="13716000" imgH="7715250" progId="Photoshop.Image.13">
                  <p:embed/>
                  <p:pic>
                    <p:nvPicPr>
                      <p:cNvPr id="0" name="对象 8"/>
                      <p:cNvPicPr/>
                      <p:nvPr/>
                    </p:nvPicPr>
                    <p:blipFill>
                      <a:blip r:embed="rId5"/>
                      <a:stretch>
                        <a:fillRect/>
                      </a:stretch>
                    </p:blipFill>
                    <p:spPr>
                      <a:xfrm>
                        <a:off x="-38100" y="-190500"/>
                        <a:ext cx="9372600" cy="7124700"/>
                      </a:xfrm>
                      <a:prstGeom prst="rect">
                        <a:avLst/>
                      </a:prstGeom>
                    </p:spPr>
                  </p:pic>
                </p:oleObj>
              </mc:Fallback>
            </mc:AlternateContent>
          </a:graphicData>
        </a:graphic>
      </p:graphicFrame>
    </p:spTree>
  </p:cSld>
  <p:clrMapOvr>
    <a:masterClrMapping/>
  </p:clrMapOvr>
  <p:transition spd="med">
    <p:zoom/>
  </p:transition>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94559"/>
            <a:ext cx="9144000" cy="4666554"/>
            <a:chOff x="0" y="1138252"/>
            <a:chExt cx="9144000" cy="4666554"/>
          </a:xfrm>
        </p:grpSpPr>
        <p:sp>
          <p:nvSpPr>
            <p:cNvPr id="5" name="矩形 4"/>
            <p:cNvSpPr/>
            <p:nvPr/>
          </p:nvSpPr>
          <p:spPr>
            <a:xfrm>
              <a:off x="0" y="2087334"/>
              <a:ext cx="9144000" cy="3717472"/>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1" name="直接连接符 10"/>
            <p:cNvCxnSpPr/>
            <p:nvPr/>
          </p:nvCxnSpPr>
          <p:spPr>
            <a:xfrm>
              <a:off x="0" y="5372099"/>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00637" y="5372099"/>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1438" y="5372099"/>
              <a:ext cx="3971925"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293394" y="5107780"/>
              <a:ext cx="528638" cy="528638"/>
            </a:xfrm>
            <a:prstGeom prst="ellipse">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7" name="组合 6"/>
            <p:cNvGrpSpPr/>
            <p:nvPr/>
          </p:nvGrpSpPr>
          <p:grpSpPr>
            <a:xfrm>
              <a:off x="2276476" y="4940125"/>
              <a:ext cx="4829173" cy="338554"/>
              <a:chOff x="2276476" y="5221795"/>
              <a:chExt cx="4829173" cy="338554"/>
            </a:xfrm>
          </p:grpSpPr>
          <p:sp>
            <p:nvSpPr>
              <p:cNvPr id="23" name="文本框 22"/>
              <p:cNvSpPr txBox="1"/>
              <p:nvPr/>
            </p:nvSpPr>
            <p:spPr>
              <a:xfrm>
                <a:off x="2276476" y="5221795"/>
                <a:ext cx="1766888" cy="338554"/>
              </a:xfrm>
              <a:prstGeom prst="rect">
                <a:avLst/>
              </a:prstGeom>
              <a:noFill/>
            </p:spPr>
            <p:txBody>
              <a:bodyPr wrap="square" rtlCol="0">
                <a:spAutoFit/>
              </a:bodyPr>
              <a:lstStyle/>
              <a:p>
                <a:r>
                  <a:rPr lang="zh-CN" altLang="en-US" sz="1600" dirty="0">
                    <a:solidFill>
                      <a:schemeClr val="bg1"/>
                    </a:solidFill>
                    <a:cs typeface="+mn-ea"/>
                    <a:sym typeface="+mn-lt"/>
                  </a:rPr>
                  <a:t>答辩人</a:t>
                </a:r>
                <a:r>
                  <a:rPr lang="zh-CN" altLang="en-US" sz="1600" dirty="0" smtClean="0">
                    <a:solidFill>
                      <a:schemeClr val="bg1"/>
                    </a:solidFill>
                    <a:cs typeface="+mn-ea"/>
                    <a:sym typeface="+mn-lt"/>
                  </a:rPr>
                  <a:t>：</a:t>
                </a:r>
                <a:r>
                  <a:rPr lang="zh-CN" altLang="en-US" sz="1600" dirty="0">
                    <a:solidFill>
                      <a:schemeClr val="bg1"/>
                    </a:solidFill>
                    <a:cs typeface="+mn-ea"/>
                    <a:sym typeface="+mn-lt"/>
                  </a:rPr>
                  <a:t>张三</a:t>
                </a:r>
                <a:endParaRPr lang="zh-CN" altLang="en-US" sz="1600" dirty="0">
                  <a:solidFill>
                    <a:schemeClr val="bg1"/>
                  </a:solidFill>
                  <a:cs typeface="+mn-ea"/>
                  <a:sym typeface="+mn-lt"/>
                </a:endParaRPr>
              </a:p>
            </p:txBody>
          </p:sp>
          <p:sp>
            <p:nvSpPr>
              <p:cNvPr id="24" name="文本框 23"/>
              <p:cNvSpPr txBox="1"/>
              <p:nvPr/>
            </p:nvSpPr>
            <p:spPr>
              <a:xfrm>
                <a:off x="5100637" y="5221795"/>
                <a:ext cx="2005012"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日期：</a:t>
                </a:r>
                <a:r>
                  <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rPr>
                  <a:t>2021.09.19</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8086" y="5092472"/>
              <a:ext cx="559254" cy="559254"/>
            </a:xfrm>
            <a:prstGeom prst="rect">
              <a:avLst/>
            </a:prstGeom>
          </p:spPr>
        </p:pic>
        <p:grpSp>
          <p:nvGrpSpPr>
            <p:cNvPr id="9" name="组合 8"/>
            <p:cNvGrpSpPr/>
            <p:nvPr/>
          </p:nvGrpSpPr>
          <p:grpSpPr>
            <a:xfrm>
              <a:off x="914400" y="1138252"/>
              <a:ext cx="7315199" cy="3536074"/>
              <a:chOff x="914400" y="1334197"/>
              <a:chExt cx="7315199" cy="3536074"/>
            </a:xfrm>
          </p:grpSpPr>
          <p:sp>
            <p:nvSpPr>
              <p:cNvPr id="21" name="文本框 20"/>
              <p:cNvSpPr txBox="1"/>
              <p:nvPr/>
            </p:nvSpPr>
            <p:spPr>
              <a:xfrm>
                <a:off x="914400" y="3043175"/>
                <a:ext cx="7315199" cy="923330"/>
              </a:xfrm>
              <a:prstGeom prst="rect">
                <a:avLst/>
              </a:prstGeom>
              <a:noFill/>
            </p:spPr>
            <p:txBody>
              <a:bodyPr wrap="square" rtlCol="0">
                <a:spAutoFit/>
              </a:bodyPr>
              <a:lstStyle/>
              <a:p>
                <a:pPr algn="ctr"/>
                <a:r>
                  <a:rPr lang="zh-CN" altLang="en-US" sz="5400" b="1" dirty="0">
                    <a:solidFill>
                      <a:schemeClr val="bg1"/>
                    </a:solidFill>
                    <a:cs typeface="+mn-ea"/>
                    <a:sym typeface="+mn-lt"/>
                  </a:rPr>
                  <a:t>博士学位论文预答辩</a:t>
                </a:r>
                <a:endParaRPr lang="zh-CN" altLang="en-US" sz="5400" b="1" dirty="0">
                  <a:solidFill>
                    <a:schemeClr val="bg1"/>
                  </a:solidFill>
                  <a:cs typeface="+mn-ea"/>
                  <a:sym typeface="+mn-lt"/>
                </a:endParaRPr>
              </a:p>
            </p:txBody>
          </p:sp>
          <p:sp>
            <p:nvSpPr>
              <p:cNvPr id="22" name="文本框 21"/>
              <p:cNvSpPr txBox="1"/>
              <p:nvPr/>
            </p:nvSpPr>
            <p:spPr>
              <a:xfrm>
                <a:off x="2765779" y="4408606"/>
                <a:ext cx="3612443" cy="461665"/>
              </a:xfrm>
              <a:prstGeom prst="rect">
                <a:avLst/>
              </a:prstGeom>
              <a:noFill/>
            </p:spPr>
            <p:txBody>
              <a:bodyPr wrap="square" rtlCol="0">
                <a:spAutoFit/>
              </a:bodyPr>
              <a:lstStyle/>
              <a:p>
                <a:pPr algn="ctr"/>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电气与电子工程学院</a:t>
                </a:r>
                <a:endPar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2357734" y="3943179"/>
                <a:ext cx="4428529" cy="369332"/>
              </a:xfrm>
              <a:prstGeom prst="rect">
                <a:avLst/>
              </a:prstGeom>
              <a:noFill/>
            </p:spPr>
            <p:txBody>
              <a:bodyPr wrap="square" rtlCol="0">
                <a:spAutoFit/>
              </a:bodyPr>
              <a:lstStyle/>
              <a:p>
                <a:pPr algn="dist"/>
                <a:r>
                  <a:rPr lang="en-US" altLang="zh-CN" dirty="0" smtClean="0">
                    <a:solidFill>
                      <a:schemeClr val="bg1"/>
                    </a:solidFill>
                    <a:cs typeface="+mn-ea"/>
                    <a:sym typeface="+mn-lt"/>
                  </a:rPr>
                  <a:t>DOCTOR GRADUATION </a:t>
                </a:r>
                <a:r>
                  <a:rPr lang="en-US" altLang="zh-CN" dirty="0">
                    <a:solidFill>
                      <a:schemeClr val="bg1"/>
                    </a:solidFill>
                    <a:cs typeface="+mn-ea"/>
                    <a:sym typeface="+mn-lt"/>
                  </a:rPr>
                  <a:t>THESIS </a:t>
                </a:r>
                <a:r>
                  <a:rPr lang="en-US" altLang="zh-CN" dirty="0" smtClean="0">
                    <a:solidFill>
                      <a:schemeClr val="bg1"/>
                    </a:solidFill>
                    <a:cs typeface="+mn-ea"/>
                    <a:sym typeface="+mn-lt"/>
                  </a:rPr>
                  <a:t>PRE-DEFENSE</a:t>
                </a:r>
                <a:endParaRPr lang="zh-CN" altLang="en-US" dirty="0">
                  <a:solidFill>
                    <a:schemeClr val="bg1"/>
                  </a:solidFill>
                  <a:cs typeface="+mn-ea"/>
                  <a:sym typeface="+mn-l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5333" y="1334197"/>
                <a:ext cx="1673334" cy="1673334"/>
              </a:xfrm>
              <a:prstGeom prst="rect">
                <a:avLst/>
              </a:prstGeom>
              <a:effectLst>
                <a:outerShdw blurRad="50800" dist="38100" dir="5400000" algn="t" rotWithShape="0">
                  <a:prstClr val="black">
                    <a:alpha val="40000"/>
                  </a:prstClr>
                </a:outerShdw>
              </a:effectLst>
            </p:spPr>
          </p:pic>
        </p:gr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927008" y="4730306"/>
            <a:ext cx="2885590" cy="1157765"/>
            <a:chOff x="9245997" y="4794351"/>
            <a:chExt cx="2885590" cy="1157765"/>
          </a:xfrm>
          <a:solidFill>
            <a:srgbClr val="385793"/>
          </a:solidFill>
        </p:grpSpPr>
        <p:sp>
          <p:nvSpPr>
            <p:cNvPr id="14" name="流程图: 接点 13"/>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接点 15"/>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8" name="流程图: 接点 17"/>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0" name="流程图: 接点 19"/>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1" name="流程图: 接点 20"/>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2" name="流程图: 接点 21"/>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4" name="流程图: 接点 23"/>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25" name="流程图: 接点 24"/>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1</a:t>
              </a:r>
              <a:endParaRPr lang="zh-CN" altLang="en-US" b="1" kern="0" dirty="0">
                <a:solidFill>
                  <a:srgbClr val="FFFFFF"/>
                </a:solidFill>
                <a:cs typeface="+mn-ea"/>
                <a:sym typeface="+mn-lt"/>
              </a:endParaRPr>
            </a:p>
          </p:txBody>
        </p:sp>
        <p:sp>
          <p:nvSpPr>
            <p:cNvPr id="19" name="矩形 18"/>
            <p:cNvSpPr/>
            <p:nvPr/>
          </p:nvSpPr>
          <p:spPr>
            <a:xfrm>
              <a:off x="3076896" y="1844755"/>
              <a:ext cx="5174476" cy="904039"/>
            </a:xfrm>
            <a:prstGeom prst="rect">
              <a:avLst/>
            </a:prstGeom>
          </p:spPr>
          <p:txBody>
            <a:bodyPr wrap="square">
              <a:spAutoFit/>
            </a:bodyPr>
            <a:lstStyle/>
            <a:p>
              <a:pPr>
                <a:lnSpc>
                  <a:spcPct val="150000"/>
                </a:lnSpc>
              </a:pPr>
              <a:r>
                <a:rPr lang="en-US" altLang="zh-CN" sz="1400" dirty="0" smtClean="0">
                  <a:solidFill>
                    <a:srgbClr val="FF0000"/>
                  </a:solidFill>
                </a:rPr>
                <a:t>1</a:t>
              </a:r>
              <a:r>
                <a:rPr lang="zh-CN" altLang="en-US" sz="1400" dirty="0" smtClean="0">
                  <a:solidFill>
                    <a:srgbClr val="FF0000"/>
                  </a:solidFill>
                </a:rPr>
                <a:t>、提炼</a:t>
              </a:r>
              <a:r>
                <a:rPr lang="zh-CN" altLang="en-US" sz="1400" dirty="0">
                  <a:solidFill>
                    <a:srgbClr val="FF0000"/>
                  </a:solidFill>
                </a:rPr>
                <a:t>创新成果，注意创新</a:t>
              </a:r>
              <a:r>
                <a:rPr lang="zh-CN" altLang="en-US" sz="1400" dirty="0" smtClean="0">
                  <a:solidFill>
                    <a:srgbClr val="FF0000"/>
                  </a:solidFill>
                </a:rPr>
                <a:t>点之间的联系，突出创新</a:t>
              </a:r>
              <a:r>
                <a:rPr lang="zh-CN" altLang="en-US" sz="1400" dirty="0">
                  <a:solidFill>
                    <a:srgbClr val="FF0000"/>
                  </a:solidFill>
                </a:rPr>
                <a:t>点对</a:t>
              </a:r>
              <a:r>
                <a:rPr lang="zh-CN" altLang="en-US" sz="1400" dirty="0" smtClean="0">
                  <a:solidFill>
                    <a:srgbClr val="FF0000"/>
                  </a:solidFill>
                </a:rPr>
                <a:t>论文支撑作用；</a:t>
              </a:r>
              <a:endParaRPr lang="en-US" altLang="zh-CN" sz="1400" dirty="0" smtClean="0">
                <a:solidFill>
                  <a:srgbClr val="FF0000"/>
                </a:solidFill>
              </a:endParaRPr>
            </a:p>
            <a:p>
              <a:pPr>
                <a:lnSpc>
                  <a:spcPct val="150000"/>
                </a:lnSpc>
              </a:pPr>
              <a:r>
                <a:rPr lang="en-US" altLang="zh-CN" sz="1400" dirty="0" smtClean="0">
                  <a:solidFill>
                    <a:srgbClr val="FF0000"/>
                  </a:solidFill>
                </a:rPr>
                <a:t>2</a:t>
              </a:r>
              <a:r>
                <a:rPr lang="zh-CN" altLang="en-US" sz="1400" dirty="0" smtClean="0">
                  <a:solidFill>
                    <a:srgbClr val="FF0000"/>
                  </a:solidFill>
                </a:rPr>
                <a:t>、</a:t>
              </a:r>
              <a:r>
                <a:rPr lang="en-US" altLang="zh-CN" sz="1400" dirty="0" err="1" smtClean="0">
                  <a:solidFill>
                    <a:srgbClr val="FF0000"/>
                  </a:solidFill>
                </a:rPr>
                <a:t>ppt</a:t>
              </a:r>
              <a:r>
                <a:rPr lang="zh-CN" altLang="en-US" sz="1400" dirty="0" smtClean="0">
                  <a:solidFill>
                    <a:srgbClr val="FF0000"/>
                  </a:solidFill>
                </a:rPr>
                <a:t>中文字表述尽量简洁，并引用本人成果；</a:t>
              </a:r>
              <a:endParaRPr lang="en-US" altLang="zh-CN" sz="1400" dirty="0" smtClean="0">
                <a:solidFill>
                  <a:srgbClr val="FF0000"/>
                </a:solidFill>
              </a:endParaRPr>
            </a:p>
            <a:p>
              <a:pPr>
                <a:lnSpc>
                  <a:spcPct val="150000"/>
                </a:lnSpc>
              </a:pPr>
              <a:r>
                <a:rPr lang="en-US" altLang="zh-CN" sz="1400" dirty="0" smtClean="0">
                  <a:solidFill>
                    <a:srgbClr val="FF0000"/>
                  </a:solidFill>
                </a:rPr>
                <a:t>3</a:t>
              </a:r>
              <a:r>
                <a:rPr lang="zh-CN" altLang="en-US" sz="1400" dirty="0" smtClean="0">
                  <a:solidFill>
                    <a:srgbClr val="FF0000"/>
                  </a:solidFill>
                </a:rPr>
                <a:t>、建议创新点</a:t>
              </a:r>
              <a:r>
                <a:rPr lang="en-US" altLang="zh-CN" sz="1400" dirty="0" smtClean="0">
                  <a:solidFill>
                    <a:srgbClr val="FF0000"/>
                  </a:solidFill>
                </a:rPr>
                <a:t>3</a:t>
              </a:r>
              <a:r>
                <a:rPr lang="zh-CN" altLang="en-US" sz="1400" dirty="0" smtClean="0">
                  <a:solidFill>
                    <a:srgbClr val="FF0000"/>
                  </a:solidFill>
                </a:rPr>
                <a:t>个，每个创新点汇报时间</a:t>
              </a:r>
              <a:r>
                <a:rPr lang="en-US" altLang="zh-CN" sz="1400" dirty="0" smtClean="0">
                  <a:solidFill>
                    <a:srgbClr val="FF0000"/>
                  </a:solidFill>
                </a:rPr>
                <a:t>3</a:t>
              </a:r>
              <a:r>
                <a:rPr lang="zh-CN" altLang="en-US" sz="1400" dirty="0" smtClean="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2</a:t>
              </a:r>
              <a:endParaRPr lang="zh-CN" altLang="en-US" b="1" kern="0" dirty="0">
                <a:solidFill>
                  <a:srgbClr val="FFFFFF"/>
                </a:solidFill>
                <a:cs typeface="+mn-ea"/>
                <a:sym typeface="+mn-lt"/>
              </a:endParaRPr>
            </a:p>
          </p:txBody>
        </p:sp>
        <p:sp>
          <p:nvSpPr>
            <p:cNvPr id="19" name="矩形 18"/>
            <p:cNvSpPr/>
            <p:nvPr/>
          </p:nvSpPr>
          <p:spPr>
            <a:xfrm>
              <a:off x="3076896" y="1844755"/>
              <a:ext cx="5174476" cy="932999"/>
            </a:xfrm>
            <a:prstGeom prst="rect">
              <a:avLst/>
            </a:prstGeom>
          </p:spPr>
          <p:txBody>
            <a:bodyPr wrap="square">
              <a:spAutoFit/>
            </a:bodyPr>
            <a:lstStyle/>
            <a:p>
              <a:pPr>
                <a:lnSpc>
                  <a:spcPct val="150000"/>
                </a:lnSpc>
              </a:pPr>
              <a:r>
                <a:rPr lang="en-US" altLang="zh-CN" sz="1400" dirty="0">
                  <a:solidFill>
                    <a:srgbClr val="FF0000"/>
                  </a:solidFill>
                </a:rPr>
                <a:t>1</a:t>
              </a:r>
              <a:r>
                <a:rPr lang="zh-CN" altLang="en-US" sz="1400" dirty="0">
                  <a:solidFill>
                    <a:srgbClr val="FF0000"/>
                  </a:solidFill>
                </a:rPr>
                <a:t>、提炼创新成果，注意创新点之间的联系，突出创新点对论文支撑作用；</a:t>
              </a:r>
              <a:endParaRPr lang="en-US" altLang="zh-CN" sz="1400" dirty="0">
                <a:solidFill>
                  <a:srgbClr val="FF0000"/>
                </a:solidFill>
              </a:endParaRPr>
            </a:p>
            <a:p>
              <a:pPr>
                <a:lnSpc>
                  <a:spcPct val="150000"/>
                </a:lnSpc>
              </a:pPr>
              <a:r>
                <a:rPr lang="en-US" altLang="zh-CN" sz="1400" dirty="0">
                  <a:solidFill>
                    <a:srgbClr val="FF0000"/>
                  </a:solidFill>
                </a:rPr>
                <a:t>2</a:t>
              </a:r>
              <a:r>
                <a:rPr lang="zh-CN" altLang="en-US" sz="1400" dirty="0">
                  <a:solidFill>
                    <a:srgbClr val="FF0000"/>
                  </a:solidFill>
                </a:rPr>
                <a:t>、</a:t>
              </a:r>
              <a:r>
                <a:rPr lang="en-US" altLang="zh-CN" sz="1400" dirty="0" err="1">
                  <a:solidFill>
                    <a:srgbClr val="FF0000"/>
                  </a:solidFill>
                </a:rPr>
                <a:t>ppt</a:t>
              </a:r>
              <a:r>
                <a:rPr lang="zh-CN" altLang="en-US" sz="1400" dirty="0">
                  <a:solidFill>
                    <a:srgbClr val="FF0000"/>
                  </a:solidFill>
                </a:rPr>
                <a:t>中文字表述尽量简洁，并引用本人成果；</a:t>
              </a:r>
              <a:endParaRPr lang="en-US" altLang="zh-CN" sz="1400" dirty="0">
                <a:solidFill>
                  <a:srgbClr val="FF0000"/>
                </a:solidFill>
              </a:endParaRPr>
            </a:p>
            <a:p>
              <a:pPr>
                <a:lnSpc>
                  <a:spcPct val="150000"/>
                </a:lnSpc>
              </a:pPr>
              <a:r>
                <a:rPr lang="en-US" altLang="zh-CN" sz="1400" dirty="0">
                  <a:solidFill>
                    <a:srgbClr val="FF0000"/>
                  </a:solidFill>
                </a:rPr>
                <a:t>3</a:t>
              </a:r>
              <a:r>
                <a:rPr lang="zh-CN" altLang="en-US" sz="1400" dirty="0">
                  <a:solidFill>
                    <a:srgbClr val="FF0000"/>
                  </a:solidFill>
                </a:rPr>
                <a:t>、建议创新点</a:t>
              </a:r>
              <a:r>
                <a:rPr lang="en-US" altLang="zh-CN" sz="1400" dirty="0">
                  <a:solidFill>
                    <a:srgbClr val="FF0000"/>
                  </a:solidFill>
                </a:rPr>
                <a:t>3</a:t>
              </a:r>
              <a:r>
                <a:rPr lang="zh-CN" altLang="en-US" sz="1400" dirty="0">
                  <a:solidFill>
                    <a:srgbClr val="FF0000"/>
                  </a:solidFill>
                </a:rPr>
                <a:t>个，每个创新点汇报时间</a:t>
              </a:r>
              <a:r>
                <a:rPr lang="en-US" altLang="zh-CN" sz="1400" dirty="0">
                  <a:solidFill>
                    <a:srgbClr val="FF0000"/>
                  </a:solidFill>
                </a:rPr>
                <a:t>3</a:t>
              </a:r>
              <a:r>
                <a:rPr lang="zh-CN" altLang="en-US" sz="1400" dirty="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研究过程创新成果</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03</a:t>
              </a:r>
              <a:endParaRPr lang="zh-CN" altLang="en-US" sz="3200" dirty="0">
                <a:solidFill>
                  <a:schemeClr val="bg1"/>
                </a:solidFill>
                <a:latin typeface="Broadway" panose="04040905080B02020502" pitchFamily="82" charset="0"/>
              </a:endParaRPr>
            </a:p>
          </p:txBody>
        </p:sp>
      </p:grpSp>
      <p:grpSp>
        <p:nvGrpSpPr>
          <p:cNvPr id="16" name="组合 15"/>
          <p:cNvGrpSpPr/>
          <p:nvPr/>
        </p:nvGrpSpPr>
        <p:grpSpPr>
          <a:xfrm>
            <a:off x="729827" y="1721282"/>
            <a:ext cx="7867437" cy="3675204"/>
            <a:chOff x="1338482" y="1844755"/>
            <a:chExt cx="6912890" cy="3229295"/>
          </a:xfrm>
        </p:grpSpPr>
        <p:grpSp>
          <p:nvGrpSpPr>
            <p:cNvPr id="17" name="组合 16"/>
            <p:cNvGrpSpPr/>
            <p:nvPr/>
          </p:nvGrpSpPr>
          <p:grpSpPr>
            <a:xfrm>
              <a:off x="2523166" y="1849956"/>
              <a:ext cx="189358" cy="3123136"/>
              <a:chOff x="2569893" y="1931386"/>
              <a:chExt cx="255494" cy="4213920"/>
            </a:xfrm>
          </p:grpSpPr>
          <p:cxnSp>
            <p:nvCxnSpPr>
              <p:cNvPr id="22" name="直接连接符 21"/>
              <p:cNvCxnSpPr/>
              <p:nvPr/>
            </p:nvCxnSpPr>
            <p:spPr>
              <a:xfrm>
                <a:off x="2697640" y="1931386"/>
                <a:ext cx="0" cy="4213920"/>
              </a:xfrm>
              <a:prstGeom prst="line">
                <a:avLst/>
              </a:prstGeom>
              <a:noFill/>
              <a:ln w="9525" cap="flat" cmpd="sng" algn="ctr">
                <a:solidFill>
                  <a:srgbClr val="979797"/>
                </a:solidFill>
                <a:prstDash val="solid"/>
              </a:ln>
              <a:effectLst/>
            </p:spPr>
          </p:cxnSp>
          <p:sp>
            <p:nvSpPr>
              <p:cNvPr id="23" name="椭圆 22"/>
              <p:cNvSpPr/>
              <p:nvPr/>
            </p:nvSpPr>
            <p:spPr>
              <a:xfrm>
                <a:off x="2569893" y="2447365"/>
                <a:ext cx="255494" cy="255494"/>
              </a:xfrm>
              <a:prstGeom prst="ellipse">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endParaRPr lang="zh-CN" altLang="en-US" sz="2880" kern="0" dirty="0">
                  <a:solidFill>
                    <a:srgbClr val="979797"/>
                  </a:solidFill>
                  <a:cs typeface="+mn-ea"/>
                  <a:sym typeface="+mn-lt"/>
                </a:endParaRPr>
              </a:p>
            </p:txBody>
          </p:sp>
        </p:grpSp>
        <p:sp>
          <p:nvSpPr>
            <p:cNvPr id="18" name="泪滴形 17"/>
            <p:cNvSpPr/>
            <p:nvPr/>
          </p:nvSpPr>
          <p:spPr>
            <a:xfrm rot="2700000">
              <a:off x="1338482" y="1902849"/>
              <a:ext cx="848402" cy="848402"/>
            </a:xfrm>
            <a:prstGeom prst="teardrop">
              <a:avLst/>
            </a:prstGeom>
            <a:solidFill>
              <a:srgbClr val="385793"/>
            </a:solidFill>
            <a:ln w="25400" cap="flat" cmpd="sng" algn="ctr">
              <a:noFill/>
              <a:prstDash val="solid"/>
            </a:ln>
            <a:effectLst/>
          </p:spPr>
          <p:txBody>
            <a:bodyPr rot="0" spcFirstLastPara="0" vertOverflow="overflow" horzOverflow="overflow" vert="horz" wrap="square" lIns="82296" tIns="41148" rIns="82296" bIns="41148" numCol="1" spcCol="0" rtlCol="0" fromWordArt="0" anchor="ctr" anchorCtr="0" forceAA="0" compatLnSpc="1">
              <a:noAutofit/>
            </a:bodyPr>
            <a:lstStyle/>
            <a:p>
              <a:pPr algn="ctr" defTabSz="822960">
                <a:defRPr/>
              </a:pPr>
              <a:r>
                <a:rPr lang="zh-CN" altLang="en-US" b="1" kern="0" dirty="0" smtClean="0">
                  <a:solidFill>
                    <a:srgbClr val="FFFFFF"/>
                  </a:solidFill>
                  <a:cs typeface="+mn-ea"/>
                  <a:sym typeface="+mn-lt"/>
                </a:rPr>
                <a:t>创新点 </a:t>
              </a:r>
              <a:r>
                <a:rPr lang="en-US" altLang="zh-CN" b="1" kern="0" dirty="0" smtClean="0">
                  <a:solidFill>
                    <a:srgbClr val="FFFFFF"/>
                  </a:solidFill>
                  <a:cs typeface="+mn-ea"/>
                  <a:sym typeface="+mn-lt"/>
                </a:rPr>
                <a:t>3</a:t>
              </a:r>
              <a:endParaRPr lang="zh-CN" altLang="en-US" b="1" kern="0" dirty="0">
                <a:solidFill>
                  <a:srgbClr val="FFFFFF"/>
                </a:solidFill>
                <a:cs typeface="+mn-ea"/>
                <a:sym typeface="+mn-lt"/>
              </a:endParaRPr>
            </a:p>
          </p:txBody>
        </p:sp>
        <p:sp>
          <p:nvSpPr>
            <p:cNvPr id="19" name="矩形 18"/>
            <p:cNvSpPr/>
            <p:nvPr/>
          </p:nvSpPr>
          <p:spPr>
            <a:xfrm>
              <a:off x="3076896" y="1844755"/>
              <a:ext cx="5174476" cy="932999"/>
            </a:xfrm>
            <a:prstGeom prst="rect">
              <a:avLst/>
            </a:prstGeom>
          </p:spPr>
          <p:txBody>
            <a:bodyPr wrap="square">
              <a:spAutoFit/>
            </a:bodyPr>
            <a:lstStyle/>
            <a:p>
              <a:pPr>
                <a:lnSpc>
                  <a:spcPct val="150000"/>
                </a:lnSpc>
              </a:pPr>
              <a:r>
                <a:rPr lang="en-US" altLang="zh-CN" sz="1400" dirty="0">
                  <a:solidFill>
                    <a:srgbClr val="FF0000"/>
                  </a:solidFill>
                </a:rPr>
                <a:t>1</a:t>
              </a:r>
              <a:r>
                <a:rPr lang="zh-CN" altLang="en-US" sz="1400" dirty="0">
                  <a:solidFill>
                    <a:srgbClr val="FF0000"/>
                  </a:solidFill>
                </a:rPr>
                <a:t>、提炼创新成果，注意创新点之间的联系，突出创新点对论文支撑作用；</a:t>
              </a:r>
              <a:endParaRPr lang="en-US" altLang="zh-CN" sz="1400" dirty="0">
                <a:solidFill>
                  <a:srgbClr val="FF0000"/>
                </a:solidFill>
              </a:endParaRPr>
            </a:p>
            <a:p>
              <a:pPr>
                <a:lnSpc>
                  <a:spcPct val="150000"/>
                </a:lnSpc>
              </a:pPr>
              <a:r>
                <a:rPr lang="en-US" altLang="zh-CN" sz="1400" dirty="0">
                  <a:solidFill>
                    <a:srgbClr val="FF0000"/>
                  </a:solidFill>
                </a:rPr>
                <a:t>2</a:t>
              </a:r>
              <a:r>
                <a:rPr lang="zh-CN" altLang="en-US" sz="1400" dirty="0">
                  <a:solidFill>
                    <a:srgbClr val="FF0000"/>
                  </a:solidFill>
                </a:rPr>
                <a:t>、</a:t>
              </a:r>
              <a:r>
                <a:rPr lang="en-US" altLang="zh-CN" sz="1400" dirty="0" err="1">
                  <a:solidFill>
                    <a:srgbClr val="FF0000"/>
                  </a:solidFill>
                </a:rPr>
                <a:t>ppt</a:t>
              </a:r>
              <a:r>
                <a:rPr lang="zh-CN" altLang="en-US" sz="1400" dirty="0">
                  <a:solidFill>
                    <a:srgbClr val="FF0000"/>
                  </a:solidFill>
                </a:rPr>
                <a:t>中文字表述尽量简洁，并引用本人成果；</a:t>
              </a:r>
              <a:endParaRPr lang="en-US" altLang="zh-CN" sz="1400" dirty="0">
                <a:solidFill>
                  <a:srgbClr val="FF0000"/>
                </a:solidFill>
              </a:endParaRPr>
            </a:p>
            <a:p>
              <a:pPr>
                <a:lnSpc>
                  <a:spcPct val="150000"/>
                </a:lnSpc>
              </a:pPr>
              <a:r>
                <a:rPr lang="en-US" altLang="zh-CN" sz="1400" dirty="0">
                  <a:solidFill>
                    <a:srgbClr val="FF0000"/>
                  </a:solidFill>
                </a:rPr>
                <a:t>3</a:t>
              </a:r>
              <a:r>
                <a:rPr lang="zh-CN" altLang="en-US" sz="1400" dirty="0">
                  <a:solidFill>
                    <a:srgbClr val="FF0000"/>
                  </a:solidFill>
                </a:rPr>
                <a:t>、建议创新点</a:t>
              </a:r>
              <a:r>
                <a:rPr lang="en-US" altLang="zh-CN" sz="1400" dirty="0">
                  <a:solidFill>
                    <a:srgbClr val="FF0000"/>
                  </a:solidFill>
                </a:rPr>
                <a:t>3</a:t>
              </a:r>
              <a:r>
                <a:rPr lang="zh-CN" altLang="en-US" sz="1400" dirty="0">
                  <a:solidFill>
                    <a:srgbClr val="FF0000"/>
                  </a:solidFill>
                </a:rPr>
                <a:t>个，每个创新点汇报时间</a:t>
              </a:r>
              <a:r>
                <a:rPr lang="en-US" altLang="zh-CN" sz="1400" dirty="0">
                  <a:solidFill>
                    <a:srgbClr val="FF0000"/>
                  </a:solidFill>
                </a:rPr>
                <a:t>3</a:t>
              </a:r>
              <a:r>
                <a:rPr lang="zh-CN" altLang="en-US" sz="1400" dirty="0">
                  <a:solidFill>
                    <a:srgbClr val="FF0000"/>
                  </a:solidFill>
                </a:rPr>
                <a:t>分钟左右。</a:t>
              </a:r>
              <a:endParaRPr lang="en-US" altLang="zh-CN" sz="1400" dirty="0">
                <a:solidFill>
                  <a:srgbClr val="FF0000"/>
                </a:solidFill>
              </a:endParaRPr>
            </a:p>
          </p:txBody>
        </p:sp>
        <p:sp>
          <p:nvSpPr>
            <p:cNvPr id="20" name="矩形 19"/>
            <p:cNvSpPr/>
            <p:nvPr/>
          </p:nvSpPr>
          <p:spPr>
            <a:xfrm>
              <a:off x="3076896" y="2992905"/>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sp>
          <p:nvSpPr>
            <p:cNvPr id="21" name="矩形 20"/>
            <p:cNvSpPr/>
            <p:nvPr/>
          </p:nvSpPr>
          <p:spPr>
            <a:xfrm>
              <a:off x="3076896" y="4141051"/>
              <a:ext cx="5174476" cy="932999"/>
            </a:xfrm>
            <a:prstGeom prst="rect">
              <a:avLst/>
            </a:prstGeom>
          </p:spPr>
          <p:txBody>
            <a:bodyPr wrap="square">
              <a:spAutoFit/>
            </a:bodyPr>
            <a:lstStyle/>
            <a:p>
              <a:pPr>
                <a:lnSpc>
                  <a:spcPct val="150000"/>
                </a:lnSpc>
              </a:pPr>
              <a:r>
                <a:rPr lang="zh-CN" altLang="en-US" sz="1400" dirty="0">
                  <a:solidFill>
                    <a:srgbClr val="000000"/>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400" dirty="0">
                <a:solidFill>
                  <a:srgbClr val="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结论及应用展望</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grpSp>
      <p:grpSp>
        <p:nvGrpSpPr>
          <p:cNvPr id="3" name="组合 2"/>
          <p:cNvGrpSpPr/>
          <p:nvPr/>
        </p:nvGrpSpPr>
        <p:grpSpPr>
          <a:xfrm>
            <a:off x="742036" y="1890262"/>
            <a:ext cx="7343872" cy="3221190"/>
            <a:chOff x="1120859" y="2216833"/>
            <a:chExt cx="7343872" cy="3221190"/>
          </a:xfrm>
        </p:grpSpPr>
        <p:grpSp>
          <p:nvGrpSpPr>
            <p:cNvPr id="37" name="组合 36"/>
            <p:cNvGrpSpPr/>
            <p:nvPr/>
          </p:nvGrpSpPr>
          <p:grpSpPr>
            <a:xfrm>
              <a:off x="1120859" y="2216833"/>
              <a:ext cx="7343872" cy="3221190"/>
              <a:chOff x="1120859" y="2216833"/>
              <a:chExt cx="7343872" cy="3221190"/>
            </a:xfrm>
          </p:grpSpPr>
          <p:sp>
            <p:nvSpPr>
              <p:cNvPr id="42" name="椭圆 41"/>
              <p:cNvSpPr/>
              <p:nvPr/>
            </p:nvSpPr>
            <p:spPr>
              <a:xfrm>
                <a:off x="1120859" y="2611099"/>
                <a:ext cx="2333060" cy="2333060"/>
              </a:xfrm>
              <a:prstGeom prst="ellipse">
                <a:avLst/>
              </a:prstGeom>
              <a:noFill/>
              <a:ln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cxnSp>
            <p:nvCxnSpPr>
              <p:cNvPr id="43" name="直接连接符 42"/>
              <p:cNvCxnSpPr>
                <a:stCxn id="42" idx="0"/>
              </p:cNvCxnSpPr>
              <p:nvPr/>
            </p:nvCxnSpPr>
            <p:spPr>
              <a:xfrm>
                <a:off x="2287389" y="2611100"/>
                <a:ext cx="220344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6"/>
              </p:cNvCxnSpPr>
              <p:nvPr/>
            </p:nvCxnSpPr>
            <p:spPr>
              <a:xfrm>
                <a:off x="3453919" y="3777629"/>
                <a:ext cx="10365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4"/>
              </p:cNvCxnSpPr>
              <p:nvPr/>
            </p:nvCxnSpPr>
            <p:spPr>
              <a:xfrm>
                <a:off x="2287390" y="4944159"/>
                <a:ext cx="220304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3840231" y="2287064"/>
                <a:ext cx="648072" cy="609214"/>
              </a:xfrm>
              <a:prstGeom prst="ellips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cs typeface="+mn-ea"/>
                    <a:sym typeface="+mn-lt"/>
                  </a:rPr>
                  <a:t>01</a:t>
                </a:r>
                <a:endParaRPr lang="zh-CN" altLang="en-US" sz="2000" b="1" dirty="0">
                  <a:cs typeface="+mn-ea"/>
                  <a:sym typeface="+mn-lt"/>
                </a:endParaRPr>
              </a:p>
            </p:txBody>
          </p:sp>
          <p:sp>
            <p:nvSpPr>
              <p:cNvPr id="57" name="椭圆 56"/>
              <p:cNvSpPr/>
              <p:nvPr/>
            </p:nvSpPr>
            <p:spPr>
              <a:xfrm>
                <a:off x="3840231" y="3449141"/>
                <a:ext cx="648072" cy="648072"/>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cs typeface="+mn-ea"/>
                    <a:sym typeface="+mn-lt"/>
                  </a:rPr>
                  <a:t>02</a:t>
                </a:r>
                <a:endParaRPr lang="zh-CN" altLang="en-US" sz="1620" dirty="0">
                  <a:cs typeface="+mn-ea"/>
                  <a:sym typeface="+mn-lt"/>
                </a:endParaRPr>
              </a:p>
            </p:txBody>
          </p:sp>
          <p:sp>
            <p:nvSpPr>
              <p:cNvPr id="55" name="椭圆 54"/>
              <p:cNvSpPr/>
              <p:nvPr/>
            </p:nvSpPr>
            <p:spPr>
              <a:xfrm>
                <a:off x="3840231" y="4620122"/>
                <a:ext cx="648072" cy="648072"/>
              </a:xfrm>
              <a:prstGeom prst="ellips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cs typeface="+mn-ea"/>
                    <a:sym typeface="+mn-lt"/>
                  </a:rPr>
                  <a:t>03</a:t>
                </a:r>
                <a:endParaRPr lang="zh-CN" altLang="en-US" sz="1620" dirty="0">
                  <a:cs typeface="+mn-ea"/>
                  <a:sym typeface="+mn-lt"/>
                </a:endParaRPr>
              </a:p>
            </p:txBody>
          </p:sp>
          <p:sp>
            <p:nvSpPr>
              <p:cNvPr id="49" name="TextBox 17"/>
              <p:cNvSpPr txBox="1"/>
              <p:nvPr/>
            </p:nvSpPr>
            <p:spPr bwMode="auto">
              <a:xfrm>
                <a:off x="4700834" y="2546293"/>
                <a:ext cx="3646331"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0" name="矩形 49"/>
              <p:cNvSpPr/>
              <p:nvPr/>
            </p:nvSpPr>
            <p:spPr bwMode="auto">
              <a:xfrm>
                <a:off x="4713763" y="2216833"/>
                <a:ext cx="1818798" cy="313932"/>
              </a:xfrm>
              <a:prstGeom prst="rect">
                <a:avLst/>
              </a:prstGeom>
            </p:spPr>
            <p:txBody>
              <a:bodyPr>
                <a:spAutoFit/>
              </a:bodyPr>
              <a:lstStyle/>
              <a:p>
                <a:pPr>
                  <a:defRPr/>
                </a:pPr>
                <a:r>
                  <a:rPr lang="zh-CN" altLang="en-US" sz="1440" b="1" dirty="0">
                    <a:solidFill>
                      <a:srgbClr val="385793"/>
                    </a:solidFill>
                    <a:cs typeface="+mn-ea"/>
                    <a:sym typeface="+mn-lt"/>
                  </a:rPr>
                  <a:t>创新</a:t>
                </a:r>
                <a:r>
                  <a:rPr lang="zh-CN" altLang="en-US" sz="1440" b="1" dirty="0" smtClean="0">
                    <a:solidFill>
                      <a:srgbClr val="385793"/>
                    </a:solidFill>
                    <a:cs typeface="+mn-ea"/>
                    <a:sym typeface="+mn-lt"/>
                  </a:rPr>
                  <a:t>点</a:t>
                </a:r>
                <a:r>
                  <a:rPr lang="en-US" altLang="zh-CN" sz="1440" b="1" dirty="0" smtClean="0">
                    <a:solidFill>
                      <a:srgbClr val="385793"/>
                    </a:solidFill>
                    <a:cs typeface="+mn-ea"/>
                    <a:sym typeface="+mn-lt"/>
                  </a:rPr>
                  <a:t>1</a:t>
                </a:r>
                <a:r>
                  <a:rPr lang="zh-CN" altLang="en-US" sz="1440" b="1" dirty="0" smtClean="0">
                    <a:solidFill>
                      <a:srgbClr val="385793"/>
                    </a:solidFill>
                    <a:cs typeface="+mn-ea"/>
                    <a:sym typeface="+mn-lt"/>
                  </a:rPr>
                  <a:t>主要</a:t>
                </a:r>
                <a:r>
                  <a:rPr lang="zh-CN" altLang="en-US" sz="1440" b="1" dirty="0">
                    <a:solidFill>
                      <a:srgbClr val="385793"/>
                    </a:solidFill>
                    <a:cs typeface="+mn-ea"/>
                    <a:sym typeface="+mn-lt"/>
                  </a:rPr>
                  <a:t>结论</a:t>
                </a:r>
                <a:endParaRPr lang="zh-CN" altLang="en-US" sz="1440" b="1" dirty="0">
                  <a:solidFill>
                    <a:srgbClr val="385793"/>
                  </a:solidFill>
                  <a:cs typeface="+mn-ea"/>
                  <a:sym typeface="+mn-lt"/>
                </a:endParaRPr>
              </a:p>
            </p:txBody>
          </p:sp>
          <p:sp>
            <p:nvSpPr>
              <p:cNvPr id="51" name="TextBox 19"/>
              <p:cNvSpPr txBox="1"/>
              <p:nvPr/>
            </p:nvSpPr>
            <p:spPr bwMode="auto">
              <a:xfrm>
                <a:off x="4796358" y="3653440"/>
                <a:ext cx="3668373"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2" name="矩形 51"/>
              <p:cNvSpPr/>
              <p:nvPr/>
            </p:nvSpPr>
            <p:spPr bwMode="auto">
              <a:xfrm>
                <a:off x="4809287" y="3323979"/>
                <a:ext cx="1818798" cy="313932"/>
              </a:xfrm>
              <a:prstGeom prst="rect">
                <a:avLst/>
              </a:prstGeom>
            </p:spPr>
            <p:txBody>
              <a:bodyPr>
                <a:spAutoFit/>
              </a:bodyPr>
              <a:lstStyle/>
              <a:p>
                <a:pPr>
                  <a:defRPr/>
                </a:pPr>
                <a:r>
                  <a:rPr lang="zh-CN" altLang="en-US" sz="1440" b="1" dirty="0">
                    <a:solidFill>
                      <a:srgbClr val="385793"/>
                    </a:solidFill>
                    <a:cs typeface="+mn-ea"/>
                    <a:sym typeface="+mn-lt"/>
                  </a:rPr>
                  <a:t>创新</a:t>
                </a:r>
                <a:r>
                  <a:rPr lang="zh-CN" altLang="en-US" sz="1440" b="1" dirty="0" smtClean="0">
                    <a:solidFill>
                      <a:srgbClr val="385793"/>
                    </a:solidFill>
                    <a:cs typeface="+mn-ea"/>
                    <a:sym typeface="+mn-lt"/>
                  </a:rPr>
                  <a:t>点</a:t>
                </a:r>
                <a:r>
                  <a:rPr lang="en-US" altLang="zh-CN" sz="1440" b="1" dirty="0" smtClean="0">
                    <a:solidFill>
                      <a:srgbClr val="385793"/>
                    </a:solidFill>
                    <a:cs typeface="+mn-ea"/>
                    <a:sym typeface="+mn-lt"/>
                  </a:rPr>
                  <a:t>2</a:t>
                </a:r>
                <a:r>
                  <a:rPr lang="zh-CN" altLang="en-US" sz="1440" b="1" dirty="0" smtClean="0">
                    <a:solidFill>
                      <a:srgbClr val="385793"/>
                    </a:solidFill>
                    <a:cs typeface="+mn-ea"/>
                    <a:sym typeface="+mn-lt"/>
                  </a:rPr>
                  <a:t>主要</a:t>
                </a:r>
                <a:r>
                  <a:rPr lang="zh-CN" altLang="en-US" sz="1440" b="1" dirty="0">
                    <a:solidFill>
                      <a:srgbClr val="385793"/>
                    </a:solidFill>
                    <a:cs typeface="+mn-ea"/>
                    <a:sym typeface="+mn-lt"/>
                  </a:rPr>
                  <a:t>结论</a:t>
                </a:r>
                <a:endParaRPr lang="zh-CN" altLang="en-US" sz="1440" b="1" dirty="0">
                  <a:solidFill>
                    <a:srgbClr val="385793"/>
                  </a:solidFill>
                  <a:cs typeface="+mn-ea"/>
                  <a:sym typeface="+mn-lt"/>
                </a:endParaRPr>
              </a:p>
            </p:txBody>
          </p:sp>
          <p:sp>
            <p:nvSpPr>
              <p:cNvPr id="53" name="TextBox 21"/>
              <p:cNvSpPr txBox="1"/>
              <p:nvPr/>
            </p:nvSpPr>
            <p:spPr bwMode="auto">
              <a:xfrm>
                <a:off x="4809287" y="4819969"/>
                <a:ext cx="3655444" cy="61805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cs typeface="+mn-ea"/>
                    <a:sym typeface="+mn-lt"/>
                  </a:rPr>
                  <a:t>这里输入简单的文字概述这里输入简单文字概述简单的文字概述这里输入简单的文字概述这里输入</a:t>
                </a:r>
                <a:endParaRPr lang="zh-CN" altLang="en-US" sz="1200" dirty="0">
                  <a:solidFill>
                    <a:schemeClr val="tx1">
                      <a:lumMod val="75000"/>
                      <a:lumOff val="25000"/>
                    </a:schemeClr>
                  </a:solidFill>
                  <a:cs typeface="+mn-ea"/>
                  <a:sym typeface="+mn-lt"/>
                </a:endParaRPr>
              </a:p>
            </p:txBody>
          </p:sp>
          <p:sp>
            <p:nvSpPr>
              <p:cNvPr id="54" name="矩形 53"/>
              <p:cNvSpPr/>
              <p:nvPr/>
            </p:nvSpPr>
            <p:spPr bwMode="auto">
              <a:xfrm>
                <a:off x="4822216" y="4490509"/>
                <a:ext cx="1818798" cy="313932"/>
              </a:xfrm>
              <a:prstGeom prst="rect">
                <a:avLst/>
              </a:prstGeom>
            </p:spPr>
            <p:txBody>
              <a:bodyPr>
                <a:spAutoFit/>
              </a:bodyPr>
              <a:lstStyle/>
              <a:p>
                <a:pPr>
                  <a:defRPr/>
                </a:pPr>
                <a:r>
                  <a:rPr lang="zh-CN" altLang="en-US" sz="1440" b="1" dirty="0">
                    <a:solidFill>
                      <a:srgbClr val="385793"/>
                    </a:solidFill>
                    <a:cs typeface="+mn-ea"/>
                    <a:sym typeface="+mn-lt"/>
                  </a:rPr>
                  <a:t>创新点</a:t>
                </a:r>
                <a:r>
                  <a:rPr lang="en-US" altLang="zh-CN" sz="1440" b="1" dirty="0">
                    <a:solidFill>
                      <a:srgbClr val="385793"/>
                    </a:solidFill>
                    <a:cs typeface="+mn-ea"/>
                    <a:sym typeface="+mn-lt"/>
                  </a:rPr>
                  <a:t>3</a:t>
                </a:r>
                <a:r>
                  <a:rPr lang="zh-CN" altLang="en-US" sz="1440" b="1" dirty="0">
                    <a:solidFill>
                      <a:srgbClr val="385793"/>
                    </a:solidFill>
                    <a:cs typeface="+mn-ea"/>
                    <a:sym typeface="+mn-lt"/>
                  </a:rPr>
                  <a:t>主要结论</a:t>
                </a:r>
                <a:endParaRPr lang="zh-CN" altLang="en-US" sz="1440" b="1" dirty="0">
                  <a:solidFill>
                    <a:srgbClr val="385793"/>
                  </a:solidFill>
                  <a:cs typeface="+mn-ea"/>
                  <a:sym typeface="+mn-lt"/>
                </a:endParaRPr>
              </a:p>
            </p:txBody>
          </p:sp>
        </p:grpSp>
        <p:sp>
          <p:nvSpPr>
            <p:cNvPr id="61" name="椭圆 60"/>
            <p:cNvSpPr/>
            <p:nvPr/>
          </p:nvSpPr>
          <p:spPr bwMode="auto">
            <a:xfrm>
              <a:off x="1120859" y="2755007"/>
              <a:ext cx="2027134" cy="2027134"/>
            </a:xfrm>
            <a:prstGeom prst="ellipse">
              <a:avLst/>
            </a:prstGeom>
            <a:solidFill>
              <a:srgbClr val="385793"/>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lnSpc>
                  <a:spcPct val="200000"/>
                </a:lnSpc>
                <a:spcBef>
                  <a:spcPct val="0"/>
                </a:spcBef>
                <a:spcAft>
                  <a:spcPct val="0"/>
                </a:spcAft>
                <a:defRPr/>
              </a:pPr>
              <a:r>
                <a:rPr lang="zh-CN" altLang="en-US" sz="3600" b="1" dirty="0" smtClean="0">
                  <a:solidFill>
                    <a:schemeClr val="bg1"/>
                  </a:solidFill>
                  <a:latin typeface="微软雅黑" panose="020B0503020204020204" pitchFamily="34" charset="-122"/>
                  <a:ea typeface="微软雅黑" panose="020B0503020204020204" pitchFamily="34" charset="-122"/>
                  <a:sym typeface="+mn-lt"/>
                </a:rPr>
                <a:t>结论</a:t>
              </a:r>
              <a:endParaRPr lang="zh-CN" altLang="en-US" sz="3600" kern="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结论及应用展望</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04</a:t>
              </a:r>
              <a:endParaRPr lang="zh-CN" altLang="en-US" sz="3200" dirty="0">
                <a:solidFill>
                  <a:schemeClr val="bg1"/>
                </a:solidFill>
                <a:latin typeface="Broadway" panose="04040905080B02020502" pitchFamily="82" charset="0"/>
              </a:endParaRPr>
            </a:p>
          </p:txBody>
        </p:sp>
      </p:grpSp>
      <p:grpSp>
        <p:nvGrpSpPr>
          <p:cNvPr id="2" name="组合 1"/>
          <p:cNvGrpSpPr/>
          <p:nvPr/>
        </p:nvGrpSpPr>
        <p:grpSpPr>
          <a:xfrm>
            <a:off x="566057" y="1860033"/>
            <a:ext cx="8098589" cy="3420721"/>
            <a:chOff x="1007604" y="1860033"/>
            <a:chExt cx="7323214" cy="3420721"/>
          </a:xfrm>
        </p:grpSpPr>
        <p:sp>
          <p:nvSpPr>
            <p:cNvPr id="6" name="Line 13"/>
            <p:cNvSpPr>
              <a:spLocks noChangeShapeType="1"/>
            </p:cNvSpPr>
            <p:nvPr/>
          </p:nvSpPr>
          <p:spPr bwMode="auto">
            <a:xfrm>
              <a:off x="1007604" y="3639485"/>
              <a:ext cx="7323214" cy="0"/>
            </a:xfrm>
            <a:prstGeom prst="line">
              <a:avLst/>
            </a:prstGeom>
            <a:noFill/>
            <a:ln w="101600">
              <a:solidFill>
                <a:schemeClr val="tx1">
                  <a:lumMod val="75000"/>
                  <a:lumOff val="25000"/>
                </a:schemeClr>
              </a:solidFill>
              <a:round/>
              <a:tailEnd type="triangle" w="med" len="med"/>
            </a:ln>
            <a:effectLst/>
          </p:spPr>
          <p:txBody>
            <a:bodyPr/>
            <a:lstStyle/>
            <a:p>
              <a:pPr>
                <a:defRPr/>
              </a:pPr>
              <a:endParaRPr lang="zh-CN" altLang="en-US" sz="1620">
                <a:ln>
                  <a:solidFill>
                    <a:srgbClr val="385793"/>
                  </a:solidFill>
                </a:ln>
                <a:solidFill>
                  <a:srgbClr val="385793"/>
                </a:solidFill>
                <a:cs typeface="+mn-ea"/>
                <a:sym typeface="+mn-lt"/>
              </a:endParaRPr>
            </a:p>
          </p:txBody>
        </p:sp>
        <p:sp>
          <p:nvSpPr>
            <p:cNvPr id="7" name="Line 16"/>
            <p:cNvSpPr>
              <a:spLocks noChangeShapeType="1"/>
            </p:cNvSpPr>
            <p:nvPr/>
          </p:nvSpPr>
          <p:spPr bwMode="auto">
            <a:xfrm flipH="1">
              <a:off x="2170048" y="2021824"/>
              <a:ext cx="0" cy="1614487"/>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8" name="Group 138"/>
            <p:cNvGrpSpPr/>
            <p:nvPr/>
          </p:nvGrpSpPr>
          <p:grpSpPr bwMode="auto">
            <a:xfrm>
              <a:off x="2084837" y="3546279"/>
              <a:ext cx="163937" cy="182106"/>
              <a:chOff x="1661" y="2750"/>
              <a:chExt cx="250" cy="250"/>
            </a:xfrm>
          </p:grpSpPr>
          <p:sp>
            <p:nvSpPr>
              <p:cNvPr id="9" name="Oval 139"/>
              <p:cNvSpPr>
                <a:spLocks noChangeArrowheads="1"/>
              </p:cNvSpPr>
              <p:nvPr/>
            </p:nvSpPr>
            <p:spPr bwMode="auto">
              <a:xfrm>
                <a:off x="1661" y="2750"/>
                <a:ext cx="250" cy="250"/>
              </a:xfrm>
              <a:prstGeom prst="ellipse">
                <a:avLst/>
              </a:prstGeom>
              <a:solidFill>
                <a:schemeClr val="bg1">
                  <a:lumMod val="65000"/>
                </a:schemeClr>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sp>
            <p:nvSpPr>
              <p:cNvPr id="10" name="Oval 140"/>
              <p:cNvSpPr>
                <a:spLocks noChangeArrowheads="1"/>
              </p:cNvSpPr>
              <p:nvPr/>
            </p:nvSpPr>
            <p:spPr bwMode="auto">
              <a:xfrm>
                <a:off x="1729" y="2810"/>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11" name="TextBox 57"/>
            <p:cNvSpPr txBox="1">
              <a:spLocks noChangeArrowheads="1"/>
            </p:cNvSpPr>
            <p:nvPr/>
          </p:nvSpPr>
          <p:spPr bwMode="auto">
            <a:xfrm>
              <a:off x="2221271" y="1860033"/>
              <a:ext cx="131020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1</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12" name="TextBox 57"/>
            <p:cNvSpPr txBox="1">
              <a:spLocks noChangeArrowheads="1"/>
            </p:cNvSpPr>
            <p:nvPr/>
          </p:nvSpPr>
          <p:spPr bwMode="auto">
            <a:xfrm>
              <a:off x="2403282" y="2406392"/>
              <a:ext cx="1392931"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13" name="TextBox 57"/>
            <p:cNvSpPr txBox="1">
              <a:spLocks noChangeArrowheads="1"/>
            </p:cNvSpPr>
            <p:nvPr/>
          </p:nvSpPr>
          <p:spPr bwMode="auto">
            <a:xfrm>
              <a:off x="3166829" y="4072468"/>
              <a:ext cx="127861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en-US" altLang="zh-CN" sz="1620" dirty="0" smtClean="0">
                  <a:solidFill>
                    <a:srgbClr val="385793"/>
                  </a:solidFill>
                  <a:latin typeface="+mn-lt"/>
                  <a:ea typeface="+mn-ea"/>
                  <a:cs typeface="+mn-ea"/>
                  <a:sym typeface="+mn-lt"/>
                </a:rPr>
                <a:t>2</a:t>
              </a:r>
              <a:r>
                <a:rPr lang="zh-CN" altLang="en-US" sz="1620" dirty="0" smtClean="0">
                  <a:solidFill>
                    <a:srgbClr val="385793"/>
                  </a:solidFill>
                  <a:latin typeface="+mn-lt"/>
                  <a:ea typeface="+mn-ea"/>
                  <a:cs typeface="+mn-ea"/>
                  <a:sym typeface="+mn-lt"/>
                </a:rPr>
                <a:t>、应用展望</a:t>
              </a:r>
              <a:endParaRPr lang="zh-CN" altLang="en-US" sz="1620" dirty="0">
                <a:solidFill>
                  <a:srgbClr val="385793"/>
                </a:solidFill>
                <a:latin typeface="+mn-lt"/>
                <a:ea typeface="+mn-ea"/>
                <a:cs typeface="+mn-ea"/>
                <a:sym typeface="+mn-lt"/>
              </a:endParaRPr>
            </a:p>
          </p:txBody>
        </p:sp>
        <p:sp>
          <p:nvSpPr>
            <p:cNvPr id="14" name="TextBox 57"/>
            <p:cNvSpPr txBox="1">
              <a:spLocks noChangeArrowheads="1"/>
            </p:cNvSpPr>
            <p:nvPr/>
          </p:nvSpPr>
          <p:spPr bwMode="auto">
            <a:xfrm>
              <a:off x="3343826" y="4421746"/>
              <a:ext cx="129873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15" name="Line 18"/>
            <p:cNvSpPr>
              <a:spLocks noChangeShapeType="1"/>
            </p:cNvSpPr>
            <p:nvPr/>
          </p:nvSpPr>
          <p:spPr bwMode="auto">
            <a:xfrm flipH="1">
              <a:off x="3130726" y="3646293"/>
              <a:ext cx="1430" cy="581025"/>
            </a:xfrm>
            <a:prstGeom prst="line">
              <a:avLst/>
            </a:prstGeom>
            <a:noFill/>
            <a:ln w="57150">
              <a:solidFill>
                <a:srgbClr val="385793"/>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16" name="Group 138"/>
            <p:cNvGrpSpPr/>
            <p:nvPr/>
          </p:nvGrpSpPr>
          <p:grpSpPr bwMode="auto">
            <a:xfrm>
              <a:off x="3055143" y="3546280"/>
              <a:ext cx="163990" cy="182150"/>
              <a:chOff x="1661" y="2750"/>
              <a:chExt cx="250" cy="250"/>
            </a:xfrm>
          </p:grpSpPr>
          <p:sp>
            <p:nvSpPr>
              <p:cNvPr id="17" name="Oval 139"/>
              <p:cNvSpPr>
                <a:spLocks noChangeArrowheads="1"/>
              </p:cNvSpPr>
              <p:nvPr/>
            </p:nvSpPr>
            <p:spPr bwMode="auto">
              <a:xfrm>
                <a:off x="1661" y="2750"/>
                <a:ext cx="250" cy="251"/>
              </a:xfrm>
              <a:prstGeom prst="ellipse">
                <a:avLst/>
              </a:prstGeom>
              <a:solidFill>
                <a:srgbClr val="385793"/>
              </a:solidFill>
              <a:ln>
                <a:noFill/>
              </a:ln>
            </p:spPr>
            <p:txBody>
              <a:bodyPr wrap="none" anchor="ctr"/>
              <a:lstStyle/>
              <a:p>
                <a:pPr algn="ctr">
                  <a:defRPr/>
                </a:pPr>
                <a:endParaRPr lang="ko-KR" altLang="en-US" sz="1620">
                  <a:solidFill>
                    <a:srgbClr val="385793"/>
                  </a:solidFill>
                  <a:cs typeface="+mn-ea"/>
                  <a:sym typeface="+mn-lt"/>
                </a:endParaRPr>
              </a:p>
            </p:txBody>
          </p:sp>
          <p:sp>
            <p:nvSpPr>
              <p:cNvPr id="1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19" name="TextBox 57"/>
            <p:cNvSpPr txBox="1">
              <a:spLocks noChangeArrowheads="1"/>
            </p:cNvSpPr>
            <p:nvPr/>
          </p:nvSpPr>
          <p:spPr bwMode="auto">
            <a:xfrm>
              <a:off x="5435980" y="4057818"/>
              <a:ext cx="159591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en-US" altLang="zh-CN" sz="1620" dirty="0" smtClean="0">
                  <a:solidFill>
                    <a:srgbClr val="385793"/>
                  </a:solidFill>
                  <a:latin typeface="+mn-lt"/>
                  <a:ea typeface="+mn-ea"/>
                  <a:cs typeface="+mn-ea"/>
                  <a:sym typeface="+mn-lt"/>
                </a:rPr>
                <a:t>4</a:t>
              </a:r>
              <a:r>
                <a:rPr lang="zh-CN" altLang="en-US" sz="1620" dirty="0" smtClean="0">
                  <a:solidFill>
                    <a:srgbClr val="385793"/>
                  </a:solidFill>
                  <a:latin typeface="+mn-lt"/>
                  <a:ea typeface="+mn-ea"/>
                  <a:cs typeface="+mn-ea"/>
                  <a:sym typeface="+mn-lt"/>
                </a:rPr>
                <a:t>、应用展望</a:t>
              </a:r>
              <a:endParaRPr lang="zh-CN" altLang="en-US" sz="1620" dirty="0">
                <a:solidFill>
                  <a:srgbClr val="385793"/>
                </a:solidFill>
                <a:latin typeface="+mn-lt"/>
                <a:ea typeface="+mn-ea"/>
                <a:cs typeface="+mn-ea"/>
                <a:sym typeface="+mn-lt"/>
              </a:endParaRPr>
            </a:p>
          </p:txBody>
        </p:sp>
        <p:sp>
          <p:nvSpPr>
            <p:cNvPr id="20" name="TextBox 57"/>
            <p:cNvSpPr txBox="1">
              <a:spLocks noChangeArrowheads="1"/>
            </p:cNvSpPr>
            <p:nvPr/>
          </p:nvSpPr>
          <p:spPr bwMode="auto">
            <a:xfrm>
              <a:off x="5656839" y="4440524"/>
              <a:ext cx="138749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sz="1080" dirty="0">
                  <a:solidFill>
                    <a:srgbClr val="747474"/>
                  </a:solidFill>
                  <a:latin typeface="+mn-lt"/>
                  <a:ea typeface="+mn-ea"/>
                  <a:cs typeface="+mn-ea"/>
                  <a:sym typeface="+mn-lt"/>
                </a:rPr>
                <a:t>添加文本说明内容</a:t>
              </a:r>
              <a:endParaRPr lang="en-US" altLang="zh-CN"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a:p>
              <a:r>
                <a:rPr lang="zh-CN" altLang="en-US" sz="1080" dirty="0">
                  <a:solidFill>
                    <a:srgbClr val="747474"/>
                  </a:solidFill>
                  <a:latin typeface="+mn-lt"/>
                  <a:ea typeface="+mn-ea"/>
                  <a:cs typeface="+mn-ea"/>
                  <a:sym typeface="+mn-lt"/>
                </a:rPr>
                <a:t>添加文本说明内容</a:t>
              </a:r>
              <a:endParaRPr lang="zh-CN" altLang="en-US" sz="1080" dirty="0">
                <a:solidFill>
                  <a:srgbClr val="747474"/>
                </a:solidFill>
                <a:latin typeface="+mn-lt"/>
                <a:ea typeface="+mn-ea"/>
                <a:cs typeface="+mn-ea"/>
                <a:sym typeface="+mn-lt"/>
              </a:endParaRPr>
            </a:p>
          </p:txBody>
        </p:sp>
        <p:sp>
          <p:nvSpPr>
            <p:cNvPr id="21" name="Line 18"/>
            <p:cNvSpPr>
              <a:spLocks noChangeShapeType="1"/>
            </p:cNvSpPr>
            <p:nvPr/>
          </p:nvSpPr>
          <p:spPr bwMode="auto">
            <a:xfrm flipH="1">
              <a:off x="5397303" y="3646293"/>
              <a:ext cx="1430" cy="581025"/>
            </a:xfrm>
            <a:prstGeom prst="line">
              <a:avLst/>
            </a:prstGeom>
            <a:noFill/>
            <a:ln w="57150">
              <a:solidFill>
                <a:srgbClr val="385793"/>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22" name="Group 138"/>
            <p:cNvGrpSpPr/>
            <p:nvPr/>
          </p:nvGrpSpPr>
          <p:grpSpPr bwMode="auto">
            <a:xfrm>
              <a:off x="5321479" y="3546279"/>
              <a:ext cx="164027" cy="182213"/>
              <a:chOff x="1661" y="2750"/>
              <a:chExt cx="250" cy="250"/>
            </a:xfrm>
          </p:grpSpPr>
          <p:sp>
            <p:nvSpPr>
              <p:cNvPr id="23" name="Oval 139"/>
              <p:cNvSpPr>
                <a:spLocks noChangeArrowheads="1"/>
              </p:cNvSpPr>
              <p:nvPr/>
            </p:nvSpPr>
            <p:spPr bwMode="auto">
              <a:xfrm>
                <a:off x="1661" y="2750"/>
                <a:ext cx="250" cy="250"/>
              </a:xfrm>
              <a:prstGeom prst="ellipse">
                <a:avLst/>
              </a:prstGeom>
              <a:solidFill>
                <a:srgbClr val="385793"/>
              </a:solidFill>
              <a:ln>
                <a:noFill/>
              </a:ln>
            </p:spPr>
            <p:txBody>
              <a:bodyPr wrap="none" anchor="ctr"/>
              <a:lstStyle/>
              <a:p>
                <a:pPr algn="ctr">
                  <a:defRPr/>
                </a:pPr>
                <a:endParaRPr lang="ko-KR" altLang="en-US" sz="1620" dirty="0">
                  <a:solidFill>
                    <a:srgbClr val="385793"/>
                  </a:solidFill>
                  <a:cs typeface="+mn-ea"/>
                  <a:sym typeface="+mn-lt"/>
                </a:endParaRPr>
              </a:p>
            </p:txBody>
          </p:sp>
          <p:sp>
            <p:nvSpPr>
              <p:cNvPr id="2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25" name="TextBox 57"/>
            <p:cNvSpPr txBox="1">
              <a:spLocks noChangeArrowheads="1"/>
            </p:cNvSpPr>
            <p:nvPr/>
          </p:nvSpPr>
          <p:spPr bwMode="auto">
            <a:xfrm>
              <a:off x="4359908" y="1860033"/>
              <a:ext cx="1371561"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3</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26" name="TextBox 57"/>
            <p:cNvSpPr txBox="1">
              <a:spLocks noChangeArrowheads="1"/>
            </p:cNvSpPr>
            <p:nvPr/>
          </p:nvSpPr>
          <p:spPr bwMode="auto">
            <a:xfrm>
              <a:off x="4527631" y="2377817"/>
              <a:ext cx="140874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b="1" dirty="0">
                  <a:solidFill>
                    <a:srgbClr val="747474"/>
                  </a:solidFill>
                  <a:latin typeface="+mn-lt"/>
                  <a:ea typeface="+mn-ea"/>
                  <a:cs typeface="+mn-ea"/>
                  <a:sym typeface="+mn-lt"/>
                </a:rPr>
                <a:t>添加文本说明内容</a:t>
              </a:r>
              <a:endParaRPr lang="en-US" altLang="zh-CN"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p:txBody>
        </p:sp>
        <p:sp>
          <p:nvSpPr>
            <p:cNvPr id="27" name="Line 16"/>
            <p:cNvSpPr>
              <a:spLocks noChangeShapeType="1"/>
            </p:cNvSpPr>
            <p:nvPr/>
          </p:nvSpPr>
          <p:spPr bwMode="auto">
            <a:xfrm flipH="1">
              <a:off x="4294598" y="2021824"/>
              <a:ext cx="0" cy="1614487"/>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28" name="Group 138"/>
            <p:cNvGrpSpPr/>
            <p:nvPr/>
          </p:nvGrpSpPr>
          <p:grpSpPr bwMode="auto">
            <a:xfrm>
              <a:off x="4208841" y="3546279"/>
              <a:ext cx="163936" cy="182106"/>
              <a:chOff x="1661" y="2750"/>
              <a:chExt cx="250" cy="250"/>
            </a:xfrm>
          </p:grpSpPr>
          <p:sp>
            <p:nvSpPr>
              <p:cNvPr id="29" name="Oval 139"/>
              <p:cNvSpPr>
                <a:spLocks noChangeArrowheads="1"/>
              </p:cNvSpPr>
              <p:nvPr/>
            </p:nvSpPr>
            <p:spPr bwMode="auto">
              <a:xfrm>
                <a:off x="1661" y="2750"/>
                <a:ext cx="250" cy="250"/>
              </a:xfrm>
              <a:prstGeom prst="ellipse">
                <a:avLst/>
              </a:prstGeom>
              <a:solidFill>
                <a:srgbClr val="A6A6A6"/>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sp>
            <p:nvSpPr>
              <p:cNvPr id="3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31" name="Line 14"/>
            <p:cNvSpPr>
              <a:spLocks noChangeShapeType="1"/>
            </p:cNvSpPr>
            <p:nvPr/>
          </p:nvSpPr>
          <p:spPr bwMode="auto">
            <a:xfrm flipH="1">
              <a:off x="6426293" y="2051987"/>
              <a:ext cx="0" cy="1584325"/>
            </a:xfrm>
            <a:prstGeom prst="line">
              <a:avLst/>
            </a:prstGeom>
            <a:noFill/>
            <a:ln w="38100">
              <a:solidFill>
                <a:srgbClr val="A6A6A6"/>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solidFill>
                  <a:srgbClr val="385793"/>
                </a:solidFill>
                <a:cs typeface="+mn-ea"/>
                <a:sym typeface="+mn-lt"/>
              </a:endParaRPr>
            </a:p>
          </p:txBody>
        </p:sp>
        <p:grpSp>
          <p:nvGrpSpPr>
            <p:cNvPr id="32" name="Group 138"/>
            <p:cNvGrpSpPr/>
            <p:nvPr/>
          </p:nvGrpSpPr>
          <p:grpSpPr bwMode="auto">
            <a:xfrm>
              <a:off x="6351243" y="3549491"/>
              <a:ext cx="163936" cy="182070"/>
              <a:chOff x="1661" y="2750"/>
              <a:chExt cx="250" cy="250"/>
            </a:xfrm>
          </p:grpSpPr>
          <p:sp>
            <p:nvSpPr>
              <p:cNvPr id="36" name="Oval 139"/>
              <p:cNvSpPr>
                <a:spLocks noChangeArrowheads="1"/>
              </p:cNvSpPr>
              <p:nvPr/>
            </p:nvSpPr>
            <p:spPr bwMode="auto">
              <a:xfrm>
                <a:off x="1660" y="2749"/>
                <a:ext cx="251" cy="251"/>
              </a:xfrm>
              <a:prstGeom prst="ellipse">
                <a:avLst/>
              </a:prstGeom>
              <a:solidFill>
                <a:srgbClr val="A6A6A6"/>
              </a:solidFill>
              <a:ln>
                <a:noFill/>
              </a:ln>
            </p:spPr>
            <p:txBody>
              <a:bodyPr wrap="none" anchor="ctr"/>
              <a:lstStyle/>
              <a:p>
                <a:pPr algn="ctr">
                  <a:defRPr/>
                </a:pPr>
                <a:endParaRPr lang="ko-KR" altLang="en-US" sz="1620">
                  <a:solidFill>
                    <a:srgbClr val="385793"/>
                  </a:solidFill>
                  <a:cs typeface="+mn-ea"/>
                  <a:sym typeface="+mn-lt"/>
                </a:endParaRPr>
              </a:p>
            </p:txBody>
          </p:sp>
          <p:sp>
            <p:nvSpPr>
              <p:cNvPr id="38"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sz="1620">
                  <a:solidFill>
                    <a:srgbClr val="385793"/>
                  </a:solidFill>
                  <a:cs typeface="+mn-ea"/>
                  <a:sym typeface="+mn-lt"/>
                </a:endParaRPr>
              </a:p>
            </p:txBody>
          </p:sp>
        </p:grpSp>
        <p:sp>
          <p:nvSpPr>
            <p:cNvPr id="39" name="TextBox 57"/>
            <p:cNvSpPr txBox="1">
              <a:spLocks noChangeArrowheads="1"/>
            </p:cNvSpPr>
            <p:nvPr/>
          </p:nvSpPr>
          <p:spPr bwMode="auto">
            <a:xfrm>
              <a:off x="6494594" y="1886159"/>
              <a:ext cx="128873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20" b="1" dirty="0" smtClean="0">
                  <a:solidFill>
                    <a:srgbClr val="385793"/>
                  </a:solidFill>
                  <a:latin typeface="+mn-lt"/>
                  <a:ea typeface="+mn-ea"/>
                  <a:cs typeface="+mn-ea"/>
                  <a:sym typeface="+mn-lt"/>
                </a:rPr>
                <a:t>5</a:t>
              </a:r>
              <a:r>
                <a:rPr lang="zh-CN" altLang="en-US" sz="1620" b="1" dirty="0" smtClean="0">
                  <a:solidFill>
                    <a:srgbClr val="385793"/>
                  </a:solidFill>
                  <a:latin typeface="+mn-lt"/>
                  <a:ea typeface="+mn-ea"/>
                  <a:cs typeface="+mn-ea"/>
                  <a:sym typeface="+mn-lt"/>
                </a:rPr>
                <a:t>、应用展望</a:t>
              </a:r>
              <a:endParaRPr lang="zh-CN" altLang="en-US" sz="1620" b="1" dirty="0">
                <a:solidFill>
                  <a:srgbClr val="385793"/>
                </a:solidFill>
                <a:latin typeface="+mn-lt"/>
                <a:ea typeface="+mn-ea"/>
                <a:cs typeface="+mn-ea"/>
                <a:sym typeface="+mn-lt"/>
              </a:endParaRPr>
            </a:p>
          </p:txBody>
        </p:sp>
        <p:sp>
          <p:nvSpPr>
            <p:cNvPr id="40" name="TextBox 57"/>
            <p:cNvSpPr txBox="1">
              <a:spLocks noChangeArrowheads="1"/>
            </p:cNvSpPr>
            <p:nvPr/>
          </p:nvSpPr>
          <p:spPr bwMode="auto">
            <a:xfrm>
              <a:off x="6672700" y="2414329"/>
              <a:ext cx="128873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b="1" dirty="0">
                  <a:solidFill>
                    <a:srgbClr val="747474"/>
                  </a:solidFill>
                  <a:latin typeface="+mn-lt"/>
                  <a:ea typeface="+mn-ea"/>
                  <a:cs typeface="+mn-ea"/>
                  <a:sym typeface="+mn-lt"/>
                </a:rPr>
                <a:t>添加文本说明内容</a:t>
              </a:r>
              <a:endParaRPr lang="en-US" altLang="zh-CN"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a:p>
              <a:pPr>
                <a:lnSpc>
                  <a:spcPct val="150000"/>
                </a:lnSpc>
              </a:pPr>
              <a:r>
                <a:rPr lang="zh-CN" altLang="en-US" sz="1080" b="1" dirty="0">
                  <a:solidFill>
                    <a:srgbClr val="747474"/>
                  </a:solidFill>
                  <a:latin typeface="+mn-lt"/>
                  <a:ea typeface="+mn-ea"/>
                  <a:cs typeface="+mn-ea"/>
                  <a:sym typeface="+mn-lt"/>
                </a:rPr>
                <a:t>添加文本说明内容</a:t>
              </a:r>
              <a:endParaRPr lang="zh-CN" altLang="en-US" sz="1080" b="1" dirty="0">
                <a:solidFill>
                  <a:srgbClr val="747474"/>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83278"/>
            <a:ext cx="9144000" cy="4574721"/>
          </a:xfrm>
          <a:prstGeom prst="rect">
            <a:avLst/>
          </a:prstGeom>
          <a:solidFill>
            <a:srgbClr val="385793"/>
          </a:solidFill>
          <a:ln>
            <a:solidFill>
              <a:srgbClr val="3857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 name="组合 1"/>
          <p:cNvGrpSpPr/>
          <p:nvPr/>
        </p:nvGrpSpPr>
        <p:grpSpPr>
          <a:xfrm>
            <a:off x="0" y="5136070"/>
            <a:ext cx="9144000" cy="776916"/>
            <a:chOff x="0" y="5070755"/>
            <a:chExt cx="9144000" cy="776916"/>
          </a:xfrm>
        </p:grpSpPr>
        <p:cxnSp>
          <p:nvCxnSpPr>
            <p:cNvPr id="11" name="直接连接符 10"/>
            <p:cNvCxnSpPr/>
            <p:nvPr/>
          </p:nvCxnSpPr>
          <p:spPr>
            <a:xfrm>
              <a:off x="0" y="5568044"/>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00637" y="5568044"/>
              <a:ext cx="4043363"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1438" y="5568044"/>
              <a:ext cx="3971925"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293394" y="5303725"/>
              <a:ext cx="528638" cy="528638"/>
            </a:xfrm>
            <a:prstGeom prst="ellipse">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cs typeface="+mn-ea"/>
                <a:sym typeface="+mn-lt"/>
              </a:endParaRPr>
            </a:p>
          </p:txBody>
        </p:sp>
        <p:grpSp>
          <p:nvGrpSpPr>
            <p:cNvPr id="7" name="组合 6"/>
            <p:cNvGrpSpPr/>
            <p:nvPr/>
          </p:nvGrpSpPr>
          <p:grpSpPr>
            <a:xfrm>
              <a:off x="2038350" y="5070755"/>
              <a:ext cx="5459729" cy="400110"/>
              <a:chOff x="2038350" y="5156480"/>
              <a:chExt cx="5459729" cy="400110"/>
            </a:xfrm>
          </p:grpSpPr>
          <p:sp>
            <p:nvSpPr>
              <p:cNvPr id="23" name="文本框 22"/>
              <p:cNvSpPr txBox="1"/>
              <p:nvPr/>
            </p:nvSpPr>
            <p:spPr>
              <a:xfrm>
                <a:off x="2038350" y="5156480"/>
                <a:ext cx="2005013" cy="400110"/>
              </a:xfrm>
              <a:prstGeom prst="rect">
                <a:avLst/>
              </a:prstGeom>
              <a:noFill/>
            </p:spPr>
            <p:txBody>
              <a:bodyPr wrap="square" rtlCol="0">
                <a:spAutoFit/>
              </a:bodyPr>
              <a:lstStyle/>
              <a:p>
                <a:r>
                  <a:rPr lang="zh-CN" altLang="en-US" sz="2000" b="1" dirty="0">
                    <a:solidFill>
                      <a:schemeClr val="bg1"/>
                    </a:solidFill>
                    <a:latin typeface="+mn-ea"/>
                    <a:cs typeface="+mn-ea"/>
                    <a:sym typeface="+mn-lt"/>
                  </a:rPr>
                  <a:t>答辩人</a:t>
                </a:r>
                <a:r>
                  <a:rPr lang="zh-CN" altLang="en-US" sz="2000" b="1" dirty="0" smtClean="0">
                    <a:solidFill>
                      <a:schemeClr val="bg1"/>
                    </a:solidFill>
                    <a:latin typeface="+mn-ea"/>
                    <a:cs typeface="+mn-ea"/>
                    <a:sym typeface="+mn-lt"/>
                  </a:rPr>
                  <a:t>：</a:t>
                </a:r>
                <a:r>
                  <a:rPr lang="zh-CN" altLang="en-US" sz="2000" b="1" dirty="0">
                    <a:solidFill>
                      <a:schemeClr val="bg1"/>
                    </a:solidFill>
                    <a:latin typeface="+mn-ea"/>
                    <a:cs typeface="+mn-ea"/>
                    <a:sym typeface="+mn-lt"/>
                  </a:rPr>
                  <a:t>张三</a:t>
                </a:r>
                <a:endParaRPr lang="zh-CN" altLang="en-US" sz="2000" b="1" dirty="0">
                  <a:solidFill>
                    <a:schemeClr val="bg1"/>
                  </a:solidFill>
                  <a:latin typeface="+mn-ea"/>
                  <a:cs typeface="+mn-ea"/>
                  <a:sym typeface="+mn-lt"/>
                </a:endParaRPr>
              </a:p>
            </p:txBody>
          </p:sp>
          <p:sp>
            <p:nvSpPr>
              <p:cNvPr id="24" name="文本框 23"/>
              <p:cNvSpPr txBox="1"/>
              <p:nvPr/>
            </p:nvSpPr>
            <p:spPr>
              <a:xfrm>
                <a:off x="5072063" y="5156480"/>
                <a:ext cx="2426016" cy="400110"/>
              </a:xfrm>
              <a:prstGeom prst="rect">
                <a:avLst/>
              </a:prstGeom>
              <a:noFill/>
            </p:spPr>
            <p:txBody>
              <a:bodyPr wrap="square" rtlCol="0">
                <a:spAutoFit/>
              </a:bodyPr>
              <a:lstStyle/>
              <a:p>
                <a:r>
                  <a:rPr lang="zh-CN" altLang="en-US" sz="2000" b="1" dirty="0" smtClean="0">
                    <a:solidFill>
                      <a:schemeClr val="bg1"/>
                    </a:solidFill>
                    <a:latin typeface="+mn-ea"/>
                    <a:cs typeface="+mn-ea"/>
                    <a:sym typeface="+mn-lt"/>
                  </a:rPr>
                  <a:t>日期：</a:t>
                </a:r>
                <a:r>
                  <a:rPr lang="en-US" altLang="zh-CN" sz="2000" b="1" dirty="0" smtClean="0">
                    <a:solidFill>
                      <a:schemeClr val="bg1"/>
                    </a:solidFill>
                    <a:latin typeface="+mn-ea"/>
                    <a:cs typeface="+mn-ea"/>
                    <a:sym typeface="+mn-lt"/>
                  </a:rPr>
                  <a:t>2021.09.19</a:t>
                </a:r>
                <a:endParaRPr lang="zh-CN" altLang="en-US" sz="2000" b="1" dirty="0">
                  <a:solidFill>
                    <a:schemeClr val="bg1"/>
                  </a:solidFill>
                  <a:latin typeface="+mn-ea"/>
                  <a:cs typeface="+mn-ea"/>
                  <a:sym typeface="+mn-lt"/>
                </a:endParaRPr>
              </a:p>
            </p:txBody>
          </p:sp>
        </p:gr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8086" y="5288417"/>
              <a:ext cx="559254" cy="559254"/>
            </a:xfrm>
            <a:prstGeom prst="rect">
              <a:avLst/>
            </a:prstGeom>
          </p:spPr>
        </p:pic>
      </p:grpSp>
      <p:grpSp>
        <p:nvGrpSpPr>
          <p:cNvPr id="9" name="组合 8"/>
          <p:cNvGrpSpPr/>
          <p:nvPr/>
        </p:nvGrpSpPr>
        <p:grpSpPr>
          <a:xfrm>
            <a:off x="2038350" y="1334197"/>
            <a:ext cx="5067300" cy="3496885"/>
            <a:chOff x="2038350" y="1334197"/>
            <a:chExt cx="5067300" cy="3496885"/>
          </a:xfrm>
        </p:grpSpPr>
        <p:sp>
          <p:nvSpPr>
            <p:cNvPr id="21" name="文本框 20"/>
            <p:cNvSpPr txBox="1"/>
            <p:nvPr/>
          </p:nvSpPr>
          <p:spPr>
            <a:xfrm>
              <a:off x="2038350" y="3260326"/>
              <a:ext cx="5067300" cy="923330"/>
            </a:xfrm>
            <a:prstGeom prst="rect">
              <a:avLst/>
            </a:prstGeom>
            <a:noFill/>
          </p:spPr>
          <p:txBody>
            <a:bodyPr wrap="square" rtlCol="0">
              <a:spAutoFit/>
            </a:bodyPr>
            <a:lstStyle/>
            <a:p>
              <a:pPr algn="ctr"/>
              <a:r>
                <a:rPr lang="zh-CN" altLang="en-US" sz="5400" b="1" dirty="0" smtClean="0">
                  <a:solidFill>
                    <a:schemeClr val="bg1"/>
                  </a:solidFill>
                  <a:cs typeface="+mn-ea"/>
                  <a:sym typeface="+mn-lt"/>
                </a:rPr>
                <a:t>恳请指导</a:t>
              </a:r>
              <a:endParaRPr lang="zh-CN" altLang="en-US" sz="5400" b="1" dirty="0">
                <a:solidFill>
                  <a:schemeClr val="bg1"/>
                </a:solidFill>
                <a:cs typeface="+mn-ea"/>
                <a:sym typeface="+mn-lt"/>
              </a:endParaRPr>
            </a:p>
          </p:txBody>
        </p:sp>
        <p:sp>
          <p:nvSpPr>
            <p:cNvPr id="22" name="文本框 21"/>
            <p:cNvSpPr txBox="1"/>
            <p:nvPr/>
          </p:nvSpPr>
          <p:spPr>
            <a:xfrm>
              <a:off x="2038350" y="4369417"/>
              <a:ext cx="5067299" cy="461665"/>
            </a:xfrm>
            <a:prstGeom prst="rect">
              <a:avLst/>
            </a:prstGeom>
            <a:noFill/>
          </p:spPr>
          <p:txBody>
            <a:bodyPr wrap="square" rtlCol="0">
              <a:spAutoFit/>
            </a:bodyPr>
            <a:lstStyle/>
            <a:p>
              <a:pPr algn="ctr"/>
              <a:r>
                <a:rPr lang="zh-CN" altLang="en-US" sz="2400" b="1" spc="300" dirty="0" smtClean="0">
                  <a:solidFill>
                    <a:schemeClr val="bg1"/>
                  </a:solidFill>
                  <a:latin typeface="微软雅黑" panose="020B0503020204020204" pitchFamily="34" charset="-122"/>
                  <a:ea typeface="微软雅黑" panose="020B0503020204020204" pitchFamily="34" charset="-122"/>
                  <a:cs typeface="+mn-ea"/>
                  <a:sym typeface="+mn-lt"/>
                </a:rPr>
                <a:t>电气与电子工程学院</a:t>
              </a:r>
              <a:endPar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5333" y="1334197"/>
              <a:ext cx="1673334" cy="1673334"/>
            </a:xfrm>
            <a:prstGeom prst="rect">
              <a:avLst/>
            </a:prstGeom>
            <a:effectLst>
              <a:outerShdw blurRad="50800" dist="38100" dir="5400000" algn="t"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smtClean="0">
                  <a:solidFill>
                    <a:srgbClr val="385793"/>
                  </a:solidFill>
                  <a:latin typeface="微软雅黑" panose="020B0503020204020204" pitchFamily="34" charset="-122"/>
                  <a:ea typeface="微软雅黑" panose="020B0503020204020204" pitchFamily="34" charset="-122"/>
                </a:rPr>
                <a:t>基本情况介绍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595084" y="1207306"/>
            <a:ext cx="7953829" cy="3323987"/>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noProof="1" smtClean="0">
                <a:solidFill>
                  <a:schemeClr val="tx1"/>
                </a:solidFill>
              </a:rPr>
              <a:t>博士</a:t>
            </a:r>
            <a:r>
              <a:rPr lang="zh-CN" altLang="en-US" sz="2000" b="1" noProof="1">
                <a:solidFill>
                  <a:schemeClr val="tx1"/>
                </a:solidFill>
              </a:rPr>
              <a:t>阶段教育经历</a:t>
            </a:r>
            <a:endParaRPr lang="zh-CN" altLang="en-US" sz="2000" b="1" noProof="1">
              <a:solidFill>
                <a:schemeClr val="tx1"/>
              </a:solidFill>
            </a:endParaRPr>
          </a:p>
          <a:p>
            <a:pPr marL="742950" lvl="1" indent="-285750">
              <a:lnSpc>
                <a:spcPct val="150000"/>
              </a:lnSpc>
              <a:buFont typeface="Wingdings" panose="05000000000000000000" pitchFamily="2" charset="2"/>
              <a:buChar char="n"/>
            </a:pPr>
            <a:r>
              <a:rPr lang="en-US" altLang="zh-CN" noProof="1" smtClean="0"/>
              <a:t>2017.09-</a:t>
            </a:r>
            <a:r>
              <a:rPr lang="zh-CN" altLang="en-US" noProof="1"/>
              <a:t>至今：</a:t>
            </a:r>
            <a:r>
              <a:rPr lang="zh-CN" altLang="en-US" noProof="1">
                <a:sym typeface="+mn-ea"/>
              </a:rPr>
              <a:t>华北电力大学，电气工程专业，硕博连读</a:t>
            </a:r>
            <a:r>
              <a:rPr lang="en-US" altLang="zh-CN" noProof="1">
                <a:sym typeface="+mn-ea"/>
              </a:rPr>
              <a:t>/</a:t>
            </a:r>
            <a:r>
              <a:rPr lang="zh-CN" altLang="en-US" noProof="1">
                <a:sym typeface="+mn-ea"/>
              </a:rPr>
              <a:t>直博</a:t>
            </a:r>
            <a:r>
              <a:rPr lang="en-US" altLang="zh-CN" noProof="1">
                <a:sym typeface="+mn-ea"/>
              </a:rPr>
              <a:t>/</a:t>
            </a:r>
            <a:r>
              <a:rPr lang="zh-CN" altLang="en-US" noProof="1">
                <a:sym typeface="+mn-ea"/>
              </a:rPr>
              <a:t>统考</a:t>
            </a:r>
            <a:r>
              <a:rPr lang="en-US" altLang="zh-CN" noProof="1">
                <a:sym typeface="+mn-ea"/>
              </a:rPr>
              <a:t>/</a:t>
            </a:r>
            <a:r>
              <a:rPr lang="zh-CN" altLang="en-US" noProof="1">
                <a:sym typeface="+mn-ea"/>
              </a:rPr>
              <a:t>申请审核攻读博士学位</a:t>
            </a:r>
            <a:endParaRPr lang="en-US" altLang="zh-CN" noProof="1"/>
          </a:p>
          <a:p>
            <a:pPr marL="742950" lvl="1" indent="-285750">
              <a:lnSpc>
                <a:spcPct val="150000"/>
              </a:lnSpc>
              <a:buFont typeface="Wingdings" panose="05000000000000000000" pitchFamily="2" charset="2"/>
              <a:buChar char="n"/>
            </a:pPr>
            <a:endParaRPr lang="en-US" altLang="zh-CN" noProof="1">
              <a:sym typeface="+mn-ea"/>
            </a:endParaRPr>
          </a:p>
          <a:p>
            <a:pPr marL="522605" lvl="1" indent="-342900" algn="just">
              <a:lnSpc>
                <a:spcPct val="150000"/>
              </a:lnSpc>
              <a:spcBef>
                <a:spcPts val="600"/>
              </a:spcBef>
              <a:buClr>
                <a:schemeClr val="tx1"/>
              </a:buClr>
              <a:buSzPct val="90000"/>
              <a:buFont typeface="Wingdings" panose="05000000000000000000" pitchFamily="2" charset="2"/>
              <a:buChar char="l"/>
            </a:pPr>
            <a:r>
              <a:rPr lang="zh-CN" altLang="en-US" sz="2000" b="1" noProof="1" smtClean="0"/>
              <a:t>硕士</a:t>
            </a:r>
            <a:r>
              <a:rPr lang="zh-CN" altLang="en-US" sz="2000" b="1" noProof="1"/>
              <a:t>阶段教育经历</a:t>
            </a:r>
            <a:endParaRPr lang="zh-CN" altLang="en-US" sz="2000" b="1" noProof="1"/>
          </a:p>
          <a:p>
            <a:pPr marL="742950" lvl="1" indent="-285750">
              <a:lnSpc>
                <a:spcPct val="150000"/>
              </a:lnSpc>
              <a:spcBef>
                <a:spcPts val="1200"/>
              </a:spcBef>
              <a:buFont typeface="Wingdings" panose="05000000000000000000" pitchFamily="2" charset="2"/>
              <a:buChar char="n"/>
            </a:pPr>
            <a:r>
              <a:rPr lang="en-US" altLang="zh-CN" noProof="1">
                <a:sym typeface="+mn-ea"/>
              </a:rPr>
              <a:t>2015.09-2017.06</a:t>
            </a:r>
            <a:r>
              <a:rPr lang="zh-CN" altLang="en-US" noProof="1">
                <a:sym typeface="+mn-ea"/>
              </a:rPr>
              <a:t>：华北电力大学，电力系统及其自动化专业，攻读硕士学位</a:t>
            </a:r>
            <a:endParaRPr lang="en-US" altLang="zh-CN" noProof="1">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基本情况</a:t>
              </a:r>
              <a:r>
                <a:rPr lang="zh-CN" altLang="en-US" sz="3200" b="1" dirty="0" smtClean="0">
                  <a:solidFill>
                    <a:srgbClr val="385793"/>
                  </a:solidFill>
                  <a:latin typeface="微软雅黑" panose="020B0503020204020204" pitchFamily="34" charset="-122"/>
                  <a:ea typeface="微软雅黑" panose="020B0503020204020204" pitchFamily="34" charset="-122"/>
                </a:rPr>
                <a:t>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348342" y="1207306"/>
            <a:ext cx="8374741" cy="4062651"/>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noProof="1" smtClean="0">
                <a:solidFill>
                  <a:schemeClr val="tx1"/>
                </a:solidFill>
              </a:rPr>
              <a:t>学术</a:t>
            </a:r>
            <a:r>
              <a:rPr lang="zh-CN" altLang="en-US" sz="2000" b="1" noProof="1">
                <a:solidFill>
                  <a:schemeClr val="tx1"/>
                </a:solidFill>
              </a:rPr>
              <a:t>成果</a:t>
            </a:r>
            <a:endParaRPr lang="en-US" altLang="zh-CN" sz="2000" b="1" noProof="1">
              <a:solidFill>
                <a:schemeClr val="tx1"/>
              </a:solidFill>
            </a:endParaRPr>
          </a:p>
          <a:p>
            <a:pPr marL="179705" indent="0">
              <a:lnSpc>
                <a:spcPct val="100000"/>
              </a:lnSpc>
              <a:spcBef>
                <a:spcPts val="0"/>
              </a:spcBef>
              <a:spcAft>
                <a:spcPts val="0"/>
              </a:spcAft>
              <a:buNone/>
            </a:pPr>
            <a:r>
              <a:rPr lang="en-US" altLang="zh-CN" sz="1600" kern="100" dirty="0" smtClean="0">
                <a:solidFill>
                  <a:schemeClr val="tx1">
                    <a:lumMod val="95000"/>
                    <a:lumOff val="5000"/>
                  </a:schemeClr>
                </a:solidFill>
                <a:latin typeface="+mn-ea"/>
                <a:cs typeface="Times New Roman" panose="02020603050405020304" pitchFamily="18" charset="0"/>
              </a:rPr>
              <a:t>[</a:t>
            </a:r>
            <a:r>
              <a:rPr lang="en-US" altLang="zh-CN" sz="1600" kern="100" dirty="0">
                <a:solidFill>
                  <a:schemeClr val="tx1">
                    <a:lumMod val="95000"/>
                    <a:lumOff val="5000"/>
                  </a:schemeClr>
                </a:solidFill>
                <a:latin typeface="+mn-ea"/>
                <a:cs typeface="Times New Roman" panose="02020603050405020304" pitchFamily="18" charset="0"/>
              </a:rPr>
              <a:t>1</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论文（</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论文引用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、论文</a:t>
            </a:r>
            <a:r>
              <a:rPr lang="zh-CN" altLang="en-US" sz="1600" kern="100" dirty="0" smtClean="0">
                <a:solidFill>
                  <a:schemeClr val="tx1">
                    <a:lumMod val="95000"/>
                    <a:lumOff val="5000"/>
                  </a:schemeClr>
                </a:solidFill>
                <a:latin typeface="+mn-ea"/>
                <a:cs typeface="Times New Roman" panose="02020603050405020304" pitchFamily="18" charset="0"/>
              </a:rPr>
              <a:t>状态录用</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网络见刊</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正式发表；</a:t>
            </a:r>
            <a:r>
              <a:rPr lang="en-US" altLang="zh-CN" sz="1600" kern="100" dirty="0">
                <a:solidFill>
                  <a:schemeClr val="tx1">
                    <a:lumMod val="95000"/>
                    <a:lumOff val="5000"/>
                  </a:schemeClr>
                </a:solidFill>
                <a:latin typeface="+mn-ea"/>
                <a:cs typeface="Times New Roman" panose="02020603050405020304" pitchFamily="18" charset="0"/>
              </a:rPr>
              <a:t>3</a:t>
            </a:r>
            <a:r>
              <a:rPr lang="zh-CN" altLang="en-US" sz="1600" kern="100" dirty="0">
                <a:solidFill>
                  <a:schemeClr val="tx1">
                    <a:lumMod val="95000"/>
                    <a:lumOff val="5000"/>
                  </a:schemeClr>
                </a:solidFill>
                <a:latin typeface="+mn-ea"/>
                <a:cs typeface="Times New Roman" panose="02020603050405020304" pitchFamily="18" charset="0"/>
              </a:rPr>
              <a:t>、支撑创新</a:t>
            </a:r>
            <a:r>
              <a:rPr lang="zh-CN" altLang="en-US" sz="1600" kern="100" dirty="0" smtClean="0">
                <a:solidFill>
                  <a:schemeClr val="tx1">
                    <a:lumMod val="95000"/>
                    <a:lumOff val="5000"/>
                  </a:schemeClr>
                </a:solidFill>
                <a:latin typeface="+mn-ea"/>
                <a:cs typeface="Times New Roman" panose="02020603050405020304" pitchFamily="18" charset="0"/>
              </a:rPr>
              <a:t>点）</a:t>
            </a:r>
            <a:endParaRPr lang="en-US" altLang="zh-CN" sz="1600" kern="100" dirty="0">
              <a:solidFill>
                <a:schemeClr val="tx1">
                  <a:lumMod val="95000"/>
                  <a:lumOff val="5000"/>
                </a:schemeClr>
              </a:solidFill>
              <a:latin typeface="+mn-ea"/>
              <a:cs typeface="Times New Roman" panose="02020603050405020304" pitchFamily="18" charset="0"/>
            </a:endParaRPr>
          </a:p>
          <a:p>
            <a:pPr marL="179705" indent="0">
              <a:lnSpc>
                <a:spcPct val="100000"/>
              </a:lnSpc>
              <a:spcBef>
                <a:spcPts val="0"/>
              </a:spcBef>
              <a:spcAft>
                <a:spcPts val="0"/>
              </a:spcAft>
              <a:buNone/>
            </a:pPr>
            <a:r>
              <a:rPr lang="en-US" altLang="zh-CN" sz="1600" kern="100" dirty="0">
                <a:solidFill>
                  <a:schemeClr val="tx1">
                    <a:lumMod val="95000"/>
                    <a:lumOff val="5000"/>
                  </a:schemeClr>
                </a:solidFill>
                <a:latin typeface="+mn-ea"/>
                <a:cs typeface="Times New Roman" panose="02020603050405020304" pitchFamily="18" charset="0"/>
              </a:rPr>
              <a:t>[2</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专利（</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专利引用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、专利状态授权</a:t>
            </a:r>
            <a:r>
              <a:rPr lang="en-US" altLang="zh-CN" sz="1600" kern="100" dirty="0">
                <a:solidFill>
                  <a:schemeClr val="tx1">
                    <a:lumMod val="95000"/>
                    <a:lumOff val="5000"/>
                  </a:schemeClr>
                </a:solidFill>
                <a:latin typeface="+mn-ea"/>
                <a:cs typeface="Times New Roman" panose="02020603050405020304" pitchFamily="18" charset="0"/>
              </a:rPr>
              <a:t>/</a:t>
            </a:r>
            <a:r>
              <a:rPr lang="zh-CN" altLang="en-US" sz="1600" kern="100" dirty="0">
                <a:solidFill>
                  <a:schemeClr val="tx1">
                    <a:lumMod val="95000"/>
                    <a:lumOff val="5000"/>
                  </a:schemeClr>
                </a:solidFill>
                <a:latin typeface="+mn-ea"/>
                <a:cs typeface="Times New Roman" panose="02020603050405020304" pitchFamily="18" charset="0"/>
              </a:rPr>
              <a:t>受理；</a:t>
            </a:r>
            <a:r>
              <a:rPr lang="en-US" altLang="zh-CN" sz="1600" kern="100" dirty="0">
                <a:solidFill>
                  <a:schemeClr val="tx1">
                    <a:lumMod val="95000"/>
                    <a:lumOff val="5000"/>
                  </a:schemeClr>
                </a:solidFill>
                <a:latin typeface="+mn-ea"/>
                <a:cs typeface="Times New Roman" panose="02020603050405020304" pitchFamily="18" charset="0"/>
              </a:rPr>
              <a:t>3</a:t>
            </a:r>
            <a:r>
              <a:rPr lang="zh-CN" altLang="en-US" sz="1600" kern="100" dirty="0">
                <a:solidFill>
                  <a:schemeClr val="tx1">
                    <a:lumMod val="95000"/>
                    <a:lumOff val="5000"/>
                  </a:schemeClr>
                </a:solidFill>
                <a:latin typeface="+mn-ea"/>
                <a:cs typeface="Times New Roman" panose="02020603050405020304" pitchFamily="18" charset="0"/>
              </a:rPr>
              <a:t>、支撑创新</a:t>
            </a:r>
            <a:r>
              <a:rPr lang="zh-CN" altLang="en-US" sz="1600" kern="100" dirty="0" smtClean="0">
                <a:solidFill>
                  <a:schemeClr val="tx1">
                    <a:lumMod val="95000"/>
                    <a:lumOff val="5000"/>
                  </a:schemeClr>
                </a:solidFill>
                <a:latin typeface="+mn-ea"/>
                <a:cs typeface="Times New Roman" panose="02020603050405020304" pitchFamily="18" charset="0"/>
              </a:rPr>
              <a:t>点）</a:t>
            </a:r>
            <a:endParaRPr lang="en-US" altLang="zh-CN" sz="1600" kern="100" dirty="0">
              <a:solidFill>
                <a:schemeClr val="tx1">
                  <a:lumMod val="95000"/>
                  <a:lumOff val="5000"/>
                </a:schemeClr>
              </a:solidFill>
              <a:latin typeface="+mn-ea"/>
              <a:cs typeface="Times New Roman" panose="02020603050405020304" pitchFamily="18" charset="0"/>
            </a:endParaRPr>
          </a:p>
          <a:p>
            <a:pPr marL="179705" indent="0">
              <a:lnSpc>
                <a:spcPct val="100000"/>
              </a:lnSpc>
              <a:spcBef>
                <a:spcPts val="0"/>
              </a:spcBef>
              <a:spcAft>
                <a:spcPts val="0"/>
              </a:spcAft>
              <a:buNone/>
            </a:pPr>
            <a:r>
              <a:rPr lang="en-US" altLang="zh-CN" sz="1600" kern="100" dirty="0">
                <a:solidFill>
                  <a:schemeClr val="tx1">
                    <a:lumMod val="95000"/>
                    <a:lumOff val="5000"/>
                  </a:schemeClr>
                </a:solidFill>
                <a:latin typeface="+mn-ea"/>
                <a:cs typeface="Times New Roman" panose="02020603050405020304" pitchFamily="18" charset="0"/>
              </a:rPr>
              <a:t>[3</a:t>
            </a:r>
            <a:r>
              <a:rPr lang="en-US" altLang="zh-CN" sz="1600" kern="100" dirty="0" smtClean="0">
                <a:solidFill>
                  <a:schemeClr val="tx1">
                    <a:lumMod val="95000"/>
                    <a:lumOff val="5000"/>
                  </a:schemeClr>
                </a:solidFill>
                <a:latin typeface="+mn-ea"/>
                <a:cs typeface="Times New Roman" panose="02020603050405020304" pitchFamily="18" charset="0"/>
              </a:rPr>
              <a:t>] </a:t>
            </a:r>
            <a:r>
              <a:rPr lang="zh-CN" altLang="en-US" sz="1600" kern="100" dirty="0" smtClean="0">
                <a:solidFill>
                  <a:schemeClr val="tx1">
                    <a:lumMod val="95000"/>
                    <a:lumOff val="5000"/>
                  </a:schemeClr>
                </a:solidFill>
                <a:latin typeface="+mn-ea"/>
                <a:cs typeface="Times New Roman" panose="02020603050405020304" pitchFamily="18" charset="0"/>
              </a:rPr>
              <a:t>获奖（</a:t>
            </a:r>
            <a:r>
              <a:rPr lang="en-US" altLang="zh-CN" sz="1600" kern="100" dirty="0" smtClean="0">
                <a:solidFill>
                  <a:schemeClr val="tx1">
                    <a:lumMod val="95000"/>
                    <a:lumOff val="5000"/>
                  </a:schemeClr>
                </a:solidFill>
                <a:latin typeface="+mn-ea"/>
                <a:cs typeface="Times New Roman" panose="02020603050405020304" pitchFamily="18" charset="0"/>
              </a:rPr>
              <a:t>1</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获奖引用</a:t>
            </a:r>
            <a:r>
              <a:rPr lang="zh-CN" altLang="en-US" sz="1600" kern="100" dirty="0">
                <a:solidFill>
                  <a:schemeClr val="tx1">
                    <a:lumMod val="95000"/>
                    <a:lumOff val="5000"/>
                  </a:schemeClr>
                </a:solidFill>
                <a:latin typeface="+mn-ea"/>
                <a:cs typeface="Times New Roman" panose="02020603050405020304" pitchFamily="18" charset="0"/>
              </a:rPr>
              <a:t>信息；</a:t>
            </a:r>
            <a:r>
              <a:rPr lang="en-US" altLang="zh-CN" sz="1600" kern="100" dirty="0">
                <a:solidFill>
                  <a:schemeClr val="tx1">
                    <a:lumMod val="95000"/>
                    <a:lumOff val="5000"/>
                  </a:schemeClr>
                </a:solidFill>
                <a:latin typeface="+mn-ea"/>
                <a:cs typeface="Times New Roman" panose="02020603050405020304" pitchFamily="18" charset="0"/>
              </a:rPr>
              <a:t>2</a:t>
            </a:r>
            <a:r>
              <a:rPr lang="zh-CN" altLang="en-US" sz="1600" kern="100" dirty="0">
                <a:solidFill>
                  <a:schemeClr val="tx1">
                    <a:lumMod val="95000"/>
                    <a:lumOff val="5000"/>
                  </a:schemeClr>
                </a:solidFill>
                <a:latin typeface="+mn-ea"/>
                <a:cs typeface="Times New Roman" panose="02020603050405020304" pitchFamily="18" charset="0"/>
              </a:rPr>
              <a:t>、</a:t>
            </a:r>
            <a:r>
              <a:rPr lang="zh-CN" altLang="en-US" sz="1600" kern="100" dirty="0" smtClean="0">
                <a:solidFill>
                  <a:schemeClr val="tx1">
                    <a:lumMod val="95000"/>
                    <a:lumOff val="5000"/>
                  </a:schemeClr>
                </a:solidFill>
                <a:latin typeface="+mn-ea"/>
                <a:cs typeface="Times New Roman" panose="02020603050405020304" pitchFamily="18" charset="0"/>
              </a:rPr>
              <a:t>支撑创新</a:t>
            </a:r>
            <a:r>
              <a:rPr lang="zh-CN" altLang="en-US" sz="1600" kern="100" dirty="0">
                <a:solidFill>
                  <a:schemeClr val="tx1">
                    <a:lumMod val="95000"/>
                    <a:lumOff val="5000"/>
                  </a:schemeClr>
                </a:solidFill>
                <a:latin typeface="+mn-ea"/>
                <a:cs typeface="Times New Roman" panose="02020603050405020304" pitchFamily="18" charset="0"/>
              </a:rPr>
              <a:t>点</a:t>
            </a:r>
            <a:r>
              <a:rPr lang="zh-CN" altLang="en-US" sz="1600" kern="100" dirty="0" smtClean="0">
                <a:solidFill>
                  <a:schemeClr val="tx1">
                    <a:lumMod val="95000"/>
                    <a:lumOff val="5000"/>
                  </a:schemeClr>
                </a:solidFill>
                <a:latin typeface="+mn-ea"/>
                <a:cs typeface="Times New Roman" panose="02020603050405020304" pitchFamily="18" charset="0"/>
              </a:rPr>
              <a:t>）</a:t>
            </a:r>
            <a:endParaRPr lang="en-US" altLang="zh-CN" sz="1600" kern="100" dirty="0" smtClean="0">
              <a:solidFill>
                <a:schemeClr val="tx1">
                  <a:lumMod val="95000"/>
                  <a:lumOff val="5000"/>
                </a:schemeClr>
              </a:solidFill>
              <a:latin typeface="+mn-ea"/>
              <a:cs typeface="Times New Roman" panose="02020603050405020304" pitchFamily="18" charset="0"/>
            </a:endParaRPr>
          </a:p>
          <a:p>
            <a:pPr marL="179705" indent="0">
              <a:buNone/>
            </a:pPr>
            <a:r>
              <a:rPr lang="zh-CN" altLang="en-US" sz="1600" b="1" kern="0" dirty="0" smtClean="0">
                <a:solidFill>
                  <a:srgbClr val="000000"/>
                </a:solidFill>
                <a:latin typeface="+mn-ea"/>
                <a:cs typeface="Times New Roman" panose="02020603050405020304" pitchFamily="18" charset="0"/>
              </a:rPr>
              <a:t>示例：</a:t>
            </a:r>
            <a:endParaRPr lang="en-US" altLang="zh-CN" sz="1600" b="1" kern="0" dirty="0">
              <a:solidFill>
                <a:srgbClr val="000000"/>
              </a:solidFill>
              <a:latin typeface="+mn-ea"/>
              <a:cs typeface="Times New Roman" panose="02020603050405020304" pitchFamily="18" charset="0"/>
            </a:endParaRPr>
          </a:p>
          <a:p>
            <a:pPr marL="179705" indent="0">
              <a:buNone/>
            </a:pPr>
            <a:r>
              <a:rPr lang="en-US" altLang="zh-CN" sz="1600" b="1" kern="0" dirty="0" smtClean="0">
                <a:solidFill>
                  <a:schemeClr val="tx1"/>
                </a:solidFill>
                <a:latin typeface="+mn-ea"/>
                <a:cs typeface="Times New Roman" panose="02020603050405020304" pitchFamily="18" charset="0"/>
              </a:rPr>
              <a:t>[1] </a:t>
            </a:r>
            <a:r>
              <a:rPr lang="zh-CN" altLang="en-US" sz="1600" b="1" kern="0" dirty="0" smtClean="0">
                <a:solidFill>
                  <a:schemeClr val="tx1"/>
                </a:solidFill>
                <a:latin typeface="+mn-ea"/>
                <a:cs typeface="Times New Roman" panose="02020603050405020304" pitchFamily="18" charset="0"/>
              </a:rPr>
              <a:t>学生一作</a:t>
            </a:r>
            <a:r>
              <a:rPr lang="en-US" altLang="zh-CN" sz="1600" dirty="0" smtClean="0">
                <a:solidFill>
                  <a:schemeClr val="tx1"/>
                </a:solidFill>
                <a:latin typeface="+mn-ea"/>
              </a:rPr>
              <a:t>. </a:t>
            </a:r>
            <a:r>
              <a:rPr lang="zh-CN" altLang="zh-CN" sz="1600" dirty="0" smtClean="0">
                <a:solidFill>
                  <a:schemeClr val="tx1"/>
                </a:solidFill>
                <a:latin typeface="+mn-ea"/>
                <a:cs typeface="Times New Roman" panose="02020603050405020304" pitchFamily="18" charset="0"/>
              </a:rPr>
              <a:t>高压</a:t>
            </a:r>
            <a:r>
              <a:rPr lang="zh-CN" altLang="zh-CN" sz="1600" dirty="0">
                <a:solidFill>
                  <a:schemeClr val="tx1"/>
                </a:solidFill>
                <a:latin typeface="+mn-ea"/>
                <a:cs typeface="Times New Roman" panose="02020603050405020304" pitchFamily="18" charset="0"/>
              </a:rPr>
              <a:t>大功率</a:t>
            </a:r>
            <a:r>
              <a:rPr lang="en-US" altLang="zh-CN" sz="1600" dirty="0">
                <a:solidFill>
                  <a:schemeClr val="tx1"/>
                </a:solidFill>
                <a:latin typeface="+mn-ea"/>
              </a:rPr>
              <a:t>IGBT</a:t>
            </a:r>
            <a:r>
              <a:rPr lang="zh-CN" altLang="zh-CN" sz="1600" dirty="0">
                <a:solidFill>
                  <a:schemeClr val="tx1"/>
                </a:solidFill>
                <a:latin typeface="+mn-ea"/>
                <a:cs typeface="Times New Roman" panose="02020603050405020304" pitchFamily="18" charset="0"/>
              </a:rPr>
              <a:t>器件封装用有机硅凝胶的制备工艺及耐电性</a:t>
            </a:r>
            <a:r>
              <a:rPr lang="en-US" altLang="zh-CN" sz="1600" dirty="0">
                <a:solidFill>
                  <a:schemeClr val="tx1"/>
                </a:solidFill>
                <a:latin typeface="+mn-ea"/>
              </a:rPr>
              <a:t>[J]. </a:t>
            </a:r>
            <a:r>
              <a:rPr lang="zh-CN" altLang="zh-CN" sz="1600" dirty="0">
                <a:solidFill>
                  <a:schemeClr val="tx1"/>
                </a:solidFill>
                <a:latin typeface="+mn-ea"/>
                <a:cs typeface="Times New Roman" panose="02020603050405020304" pitchFamily="18" charset="0"/>
              </a:rPr>
              <a:t>电工技术学报</a:t>
            </a:r>
            <a:r>
              <a:rPr lang="en-US" altLang="zh-CN" sz="1600" dirty="0">
                <a:solidFill>
                  <a:schemeClr val="tx1"/>
                </a:solidFill>
                <a:latin typeface="+mn-ea"/>
              </a:rPr>
              <a:t>, 2021, 36(02): </a:t>
            </a:r>
            <a:r>
              <a:rPr lang="en-US" altLang="zh-CN" sz="1600" dirty="0" smtClean="0">
                <a:solidFill>
                  <a:schemeClr val="tx1"/>
                </a:solidFill>
                <a:latin typeface="+mn-ea"/>
              </a:rPr>
              <a:t>352-361.</a:t>
            </a:r>
            <a:r>
              <a:rPr lang="zh-CN" altLang="en-US" sz="1600" dirty="0" smtClean="0">
                <a:solidFill>
                  <a:schemeClr val="tx1"/>
                </a:solidFill>
                <a:latin typeface="+mn-ea"/>
              </a:rPr>
              <a:t>（</a:t>
            </a:r>
            <a:r>
              <a:rPr lang="zh-CN" altLang="en-US" sz="1600" dirty="0">
                <a:solidFill>
                  <a:schemeClr val="tx1"/>
                </a:solidFill>
                <a:latin typeface="+mn-ea"/>
              </a:rPr>
              <a:t>正式</a:t>
            </a:r>
            <a:r>
              <a:rPr lang="zh-CN" altLang="en-US" sz="1600" dirty="0" smtClean="0">
                <a:solidFill>
                  <a:schemeClr val="tx1"/>
                </a:solidFill>
                <a:latin typeface="+mn-ea"/>
              </a:rPr>
              <a:t>发表，支撑</a:t>
            </a:r>
            <a:r>
              <a:rPr lang="zh-CN" altLang="en-US" sz="1600" dirty="0">
                <a:solidFill>
                  <a:schemeClr val="tx1"/>
                </a:solidFill>
                <a:latin typeface="+mn-ea"/>
              </a:rPr>
              <a:t>创新点</a:t>
            </a:r>
            <a:r>
              <a:rPr lang="en-US" altLang="zh-CN" sz="1600" dirty="0">
                <a:solidFill>
                  <a:schemeClr val="tx1"/>
                </a:solidFill>
                <a:latin typeface="+mn-ea"/>
              </a:rPr>
              <a:t>1</a:t>
            </a:r>
            <a:r>
              <a:rPr lang="zh-CN" altLang="en-US" sz="1600" dirty="0">
                <a:solidFill>
                  <a:schemeClr val="tx1"/>
                </a:solidFill>
                <a:latin typeface="+mn-ea"/>
              </a:rPr>
              <a:t>）</a:t>
            </a:r>
            <a:endParaRPr lang="en-US" altLang="zh-CN" sz="1600" dirty="0">
              <a:solidFill>
                <a:schemeClr val="tx1"/>
              </a:solidFill>
              <a:latin typeface="+mn-ea"/>
            </a:endParaRPr>
          </a:p>
          <a:p>
            <a:pPr marL="179705" indent="0">
              <a:buNone/>
            </a:pPr>
            <a:r>
              <a:rPr lang="en-US" altLang="zh-CN" sz="1600" b="1" kern="0" dirty="0" smtClean="0">
                <a:solidFill>
                  <a:schemeClr val="tx1"/>
                </a:solidFill>
                <a:latin typeface="+mn-ea"/>
                <a:cs typeface="Times New Roman" panose="02020603050405020304" pitchFamily="18" charset="0"/>
              </a:rPr>
              <a:t>[2] </a:t>
            </a:r>
            <a:r>
              <a:rPr lang="zh-CN" altLang="en-US" sz="1600" b="1" kern="0" dirty="0" smtClean="0">
                <a:solidFill>
                  <a:schemeClr val="tx1"/>
                </a:solidFill>
                <a:latin typeface="+mn-ea"/>
              </a:rPr>
              <a:t>导师一作</a:t>
            </a:r>
            <a:r>
              <a:rPr lang="en-US" altLang="zh-CN" sz="1600" dirty="0" smtClean="0">
                <a:solidFill>
                  <a:schemeClr val="tx1"/>
                </a:solidFill>
                <a:latin typeface="+mn-ea"/>
              </a:rPr>
              <a:t>. A Model of the Current Interruption Circuit for Hybrid High Voltage DC Circuit Breakers to Achieve Precise Current Experiments[J]. CSEE Journal of Power and Energy Systems, Early Access.</a:t>
            </a:r>
            <a:r>
              <a:rPr lang="zh-CN" altLang="en-US" sz="1600" dirty="0" smtClean="0">
                <a:solidFill>
                  <a:schemeClr val="tx1"/>
                </a:solidFill>
                <a:latin typeface="+mn-ea"/>
              </a:rPr>
              <a:t> （网络见刊，支撑创新点</a:t>
            </a:r>
            <a:r>
              <a:rPr lang="en-US" altLang="zh-CN" sz="1600" dirty="0" smtClean="0">
                <a:solidFill>
                  <a:schemeClr val="tx1"/>
                </a:solidFill>
                <a:latin typeface="+mn-ea"/>
              </a:rPr>
              <a:t>2</a:t>
            </a:r>
            <a:r>
              <a:rPr lang="zh-CN" altLang="en-US" sz="1600" dirty="0" smtClean="0">
                <a:solidFill>
                  <a:schemeClr val="tx1"/>
                </a:solidFill>
                <a:latin typeface="+mn-ea"/>
              </a:rPr>
              <a:t>）</a:t>
            </a:r>
            <a:endParaRPr lang="en-US" altLang="zh-CN" sz="1600" dirty="0" smtClean="0">
              <a:solidFill>
                <a:schemeClr val="tx1"/>
              </a:solidFill>
              <a:latin typeface="+mn-ea"/>
            </a:endParaRPr>
          </a:p>
          <a:p>
            <a:pPr marL="179705" indent="0">
              <a:buNone/>
            </a:pPr>
            <a:r>
              <a:rPr lang="en-US" altLang="zh-CN" sz="1600" b="1" kern="0" dirty="0" smtClean="0">
                <a:solidFill>
                  <a:schemeClr val="tx1"/>
                </a:solidFill>
                <a:latin typeface="+mn-ea"/>
                <a:cs typeface="Times New Roman" panose="02020603050405020304" pitchFamily="18" charset="0"/>
              </a:rPr>
              <a:t>[3] </a:t>
            </a:r>
            <a:r>
              <a:rPr lang="zh-CN" altLang="en-US" sz="1600" b="1" dirty="0" smtClean="0">
                <a:solidFill>
                  <a:schemeClr val="tx1"/>
                </a:solidFill>
                <a:latin typeface="+mn-ea"/>
                <a:cs typeface="Times New Roman" panose="02020603050405020304" pitchFamily="18" charset="0"/>
              </a:rPr>
              <a:t>学生</a:t>
            </a:r>
            <a:r>
              <a:rPr lang="zh-CN" altLang="en-US" sz="1600" b="1" dirty="0">
                <a:solidFill>
                  <a:schemeClr val="tx1"/>
                </a:solidFill>
                <a:latin typeface="+mn-ea"/>
                <a:cs typeface="Times New Roman" panose="02020603050405020304" pitchFamily="18" charset="0"/>
              </a:rPr>
              <a:t>一</a:t>
            </a:r>
            <a:r>
              <a:rPr lang="zh-CN" altLang="en-US" sz="1600" b="1" dirty="0" smtClean="0">
                <a:solidFill>
                  <a:schemeClr val="tx1"/>
                </a:solidFill>
                <a:latin typeface="+mn-ea"/>
                <a:cs typeface="Times New Roman" panose="02020603050405020304" pitchFamily="18" charset="0"/>
              </a:rPr>
              <a:t>作</a:t>
            </a:r>
            <a:r>
              <a:rPr lang="en-US" altLang="zh-CN" sz="1600" dirty="0" smtClean="0">
                <a:solidFill>
                  <a:schemeClr val="tx1"/>
                </a:solidFill>
                <a:latin typeface="+mn-ea"/>
              </a:rPr>
              <a:t>. </a:t>
            </a:r>
            <a:r>
              <a:rPr lang="zh-CN" altLang="zh-CN" sz="1600" dirty="0" smtClean="0">
                <a:solidFill>
                  <a:schemeClr val="tx1"/>
                </a:solidFill>
                <a:latin typeface="+mn-ea"/>
                <a:cs typeface="Times New Roman" panose="02020603050405020304" pitchFamily="18" charset="0"/>
              </a:rPr>
              <a:t>一</a:t>
            </a:r>
            <a:r>
              <a:rPr lang="zh-CN" altLang="zh-CN" sz="1600" dirty="0">
                <a:solidFill>
                  <a:schemeClr val="tx1"/>
                </a:solidFill>
                <a:latin typeface="+mn-ea"/>
                <a:cs typeface="Times New Roman" panose="02020603050405020304" pitchFamily="18" charset="0"/>
              </a:rPr>
              <a:t>种简易施压的通用式压接型</a:t>
            </a:r>
            <a:r>
              <a:rPr lang="en-US" altLang="zh-CN" sz="1600" dirty="0">
                <a:solidFill>
                  <a:schemeClr val="tx1"/>
                </a:solidFill>
                <a:latin typeface="+mn-ea"/>
              </a:rPr>
              <a:t>IGBT</a:t>
            </a:r>
            <a:r>
              <a:rPr lang="zh-CN" altLang="zh-CN" sz="1600" dirty="0">
                <a:solidFill>
                  <a:schemeClr val="tx1"/>
                </a:solidFill>
                <a:latin typeface="+mn-ea"/>
                <a:cs typeface="Times New Roman" panose="02020603050405020304" pitchFamily="18" charset="0"/>
              </a:rPr>
              <a:t>夹具</a:t>
            </a:r>
            <a:r>
              <a:rPr lang="en-US" altLang="zh-CN" sz="1600" dirty="0">
                <a:solidFill>
                  <a:schemeClr val="tx1"/>
                </a:solidFill>
                <a:latin typeface="+mn-ea"/>
              </a:rPr>
              <a:t>[P]</a:t>
            </a:r>
            <a:r>
              <a:rPr lang="en-US" altLang="zh-CN" sz="1600" kern="100" spc="-300" dirty="0">
                <a:solidFill>
                  <a:schemeClr val="tx1"/>
                </a:solidFill>
                <a:latin typeface="+mn-ea"/>
              </a:rPr>
              <a:t>. </a:t>
            </a:r>
            <a:r>
              <a:rPr lang="zh-CN" altLang="zh-CN" sz="1600" dirty="0" smtClean="0">
                <a:solidFill>
                  <a:schemeClr val="tx1"/>
                </a:solidFill>
                <a:latin typeface="+mn-ea"/>
                <a:cs typeface="Times New Roman" panose="02020603050405020304" pitchFamily="18" charset="0"/>
              </a:rPr>
              <a:t>中国</a:t>
            </a:r>
            <a:r>
              <a:rPr lang="zh-CN" altLang="zh-CN" sz="1600" dirty="0">
                <a:solidFill>
                  <a:schemeClr val="tx1"/>
                </a:solidFill>
                <a:latin typeface="+mn-ea"/>
                <a:cs typeface="Times New Roman" panose="02020603050405020304" pitchFamily="18" charset="0"/>
              </a:rPr>
              <a:t>专利</a:t>
            </a:r>
            <a:r>
              <a:rPr lang="en-US" altLang="zh-CN" sz="1600" dirty="0">
                <a:solidFill>
                  <a:schemeClr val="tx1"/>
                </a:solidFill>
                <a:latin typeface="+mn-ea"/>
              </a:rPr>
              <a:t>: ZL2017108458539, </a:t>
            </a:r>
            <a:r>
              <a:rPr lang="en-US" altLang="zh-CN" sz="1600" dirty="0" smtClean="0">
                <a:solidFill>
                  <a:schemeClr val="tx1"/>
                </a:solidFill>
                <a:latin typeface="+mn-ea"/>
              </a:rPr>
              <a:t>2019-07-23.</a:t>
            </a:r>
            <a:r>
              <a:rPr lang="zh-CN" altLang="en-US" sz="1600" dirty="0" smtClean="0">
                <a:solidFill>
                  <a:schemeClr val="tx1"/>
                </a:solidFill>
                <a:latin typeface="+mn-ea"/>
              </a:rPr>
              <a:t>（授权，支撑</a:t>
            </a:r>
            <a:r>
              <a:rPr lang="zh-CN" altLang="en-US" sz="1600" dirty="0">
                <a:solidFill>
                  <a:schemeClr val="tx1"/>
                </a:solidFill>
                <a:latin typeface="+mn-ea"/>
              </a:rPr>
              <a:t>创新点</a:t>
            </a:r>
            <a:r>
              <a:rPr lang="en-US" altLang="zh-CN" sz="1600" dirty="0">
                <a:solidFill>
                  <a:schemeClr val="tx1"/>
                </a:solidFill>
                <a:latin typeface="+mn-ea"/>
              </a:rPr>
              <a:t>3</a:t>
            </a:r>
            <a:r>
              <a:rPr lang="zh-CN" altLang="en-US" sz="1600" dirty="0" smtClean="0">
                <a:solidFill>
                  <a:schemeClr val="tx1"/>
                </a:solidFill>
                <a:latin typeface="+mn-ea"/>
              </a:rPr>
              <a:t>）</a:t>
            </a:r>
            <a:endParaRPr lang="zh-CN" altLang="en-US" sz="1600" dirty="0">
              <a:solidFill>
                <a:schemeClr val="tx1"/>
              </a:solidFill>
              <a:latin typeface="+mn-ea"/>
            </a:endParaRPr>
          </a:p>
        </p:txBody>
      </p:sp>
      <p:sp>
        <p:nvSpPr>
          <p:cNvPr id="5" name="矩形 4"/>
          <p:cNvSpPr/>
          <p:nvPr/>
        </p:nvSpPr>
        <p:spPr>
          <a:xfrm>
            <a:off x="561703" y="5482915"/>
            <a:ext cx="8157027" cy="667656"/>
          </a:xfrm>
          <a:prstGeom prst="rect">
            <a:avLst/>
          </a:prstGeom>
          <a:noFill/>
          <a:ln>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E12C26"/>
                </a:solidFill>
              </a:rPr>
              <a:t>提醒</a:t>
            </a:r>
            <a:r>
              <a:rPr lang="zh-CN" altLang="en-US" b="1" dirty="0">
                <a:solidFill>
                  <a:srgbClr val="E12C26"/>
                </a:solidFill>
              </a:rPr>
              <a:t>：全文隐去作者和导师姓名（作者署名仅体现学生一作或导师一作即可）</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基本情况</a:t>
              </a:r>
              <a:r>
                <a:rPr lang="zh-CN" altLang="en-US" sz="3200" b="1" dirty="0" smtClean="0">
                  <a:solidFill>
                    <a:srgbClr val="385793"/>
                  </a:solidFill>
                  <a:latin typeface="微软雅黑" panose="020B0503020204020204" pitchFamily="34" charset="-122"/>
                  <a:ea typeface="微软雅黑" panose="020B0503020204020204" pitchFamily="34" charset="-122"/>
                </a:rPr>
                <a:t>介绍</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01</a:t>
              </a:r>
              <a:endParaRPr lang="zh-CN" altLang="en-US" sz="3200" dirty="0">
                <a:solidFill>
                  <a:schemeClr val="bg1"/>
                </a:solidFill>
                <a:latin typeface="Broadway" panose="04040905080B02020502" pitchFamily="82" charset="0"/>
              </a:endParaRPr>
            </a:p>
          </p:txBody>
        </p:sp>
      </p:grpSp>
      <p:sp>
        <p:nvSpPr>
          <p:cNvPr id="38" name="Text Box 10"/>
          <p:cNvSpPr txBox="1"/>
          <p:nvPr/>
        </p:nvSpPr>
        <p:spPr>
          <a:xfrm>
            <a:off x="595084" y="1207306"/>
            <a:ext cx="7953829" cy="3204852"/>
          </a:xfrm>
          <a:prstGeom prst="rect">
            <a:avLst/>
          </a:prstGeom>
          <a:noFill/>
          <a:ln w="9525">
            <a:noFill/>
            <a:miter lim="800000"/>
          </a:ln>
        </p:spPr>
        <p:txBody>
          <a:bodyPr wrap="square">
            <a:spAutoFit/>
          </a:bodyPr>
          <a:lstStyle>
            <a:defPPr>
              <a:defRPr lang="zh-CN"/>
            </a:defPPr>
            <a:lvl1pPr marL="522605" indent="-342900" algn="just" eaLnBrk="1" hangingPunct="1">
              <a:lnSpc>
                <a:spcPct val="125000"/>
              </a:lnSpc>
              <a:spcBef>
                <a:spcPts val="600"/>
              </a:spcBef>
              <a:buClr>
                <a:schemeClr val="tx1"/>
              </a:buClr>
              <a:buSzPct val="90000"/>
              <a:buFont typeface="Wingdings" panose="05000000000000000000" pitchFamily="2" charset="2"/>
              <a:buChar char="l"/>
              <a:defRPr kumimoji="0" sz="1800" i="0" u="none" strike="noStrike" cap="none" spc="0" normalizeH="0" baseline="0">
                <a:ln>
                  <a:noFill/>
                </a:ln>
                <a:solidFill>
                  <a:srgbClr val="FF0000"/>
                </a:solidFill>
                <a:effectLst/>
                <a:uLnTx/>
                <a:uFillTx/>
              </a:defRPr>
            </a:lvl1pPr>
          </a:lstStyle>
          <a:p>
            <a:pPr>
              <a:lnSpc>
                <a:spcPct val="150000"/>
              </a:lnSpc>
            </a:pPr>
            <a:r>
              <a:rPr lang="zh-CN" altLang="en-US" sz="2000" b="1" dirty="0" smtClean="0">
                <a:solidFill>
                  <a:schemeClr val="tx1"/>
                </a:solidFill>
              </a:rPr>
              <a:t>满足</a:t>
            </a:r>
            <a:r>
              <a:rPr lang="zh-CN" altLang="en-US" sz="2000" b="1" dirty="0">
                <a:solidFill>
                  <a:schemeClr val="tx1"/>
                </a:solidFill>
              </a:rPr>
              <a:t>培养方案的具体条款</a:t>
            </a:r>
            <a:r>
              <a:rPr lang="zh-CN" altLang="en-US" sz="2000" b="1" dirty="0" smtClean="0">
                <a:solidFill>
                  <a:schemeClr val="tx1"/>
                </a:solidFill>
              </a:rPr>
              <a:t>说</a:t>
            </a:r>
            <a:endParaRPr lang="en-US" altLang="zh-CN" sz="2000" b="1" dirty="0" smtClean="0">
              <a:solidFill>
                <a:schemeClr val="tx1"/>
              </a:solidFill>
            </a:endParaRPr>
          </a:p>
          <a:p>
            <a:pPr marL="742950" lvl="1" indent="-285750">
              <a:lnSpc>
                <a:spcPct val="150000"/>
              </a:lnSpc>
              <a:buFont typeface="Wingdings" panose="05000000000000000000" pitchFamily="2" charset="2"/>
              <a:buChar char="n"/>
            </a:pPr>
            <a:endParaRPr lang="en-US" altLang="zh-CN" noProof="1">
              <a:sym typeface="+mn-ea"/>
            </a:endParaRPr>
          </a:p>
          <a:p>
            <a:pPr marL="742950" lvl="1" indent="-285750">
              <a:lnSpc>
                <a:spcPct val="150000"/>
              </a:lnSpc>
              <a:spcBef>
                <a:spcPts val="1200"/>
              </a:spcBef>
              <a:buFont typeface="Wingdings" panose="05000000000000000000" pitchFamily="2" charset="2"/>
              <a:buChar char="n"/>
            </a:pPr>
            <a:r>
              <a:rPr lang="zh-CN" altLang="en-US" noProof="1" smtClean="0">
                <a:latin typeface="+mn-ea"/>
                <a:sym typeface="+mn-ea"/>
              </a:rPr>
              <a:t>具体</a:t>
            </a:r>
            <a:r>
              <a:rPr lang="zh-CN" altLang="en-US" noProof="1">
                <a:latin typeface="+mn-ea"/>
                <a:sym typeface="+mn-ea"/>
              </a:rPr>
              <a:t>条款</a:t>
            </a:r>
            <a:r>
              <a:rPr lang="zh-CN" altLang="en-US" noProof="1" smtClean="0">
                <a:latin typeface="+mn-ea"/>
                <a:sym typeface="+mn-ea"/>
              </a:rPr>
              <a:t>说明</a:t>
            </a:r>
            <a:r>
              <a:rPr lang="en-US" altLang="zh-CN" noProof="1" smtClean="0">
                <a:latin typeface="+mn-ea"/>
                <a:sym typeface="+mn-ea"/>
              </a:rPr>
              <a:t>……</a:t>
            </a:r>
            <a:endParaRPr lang="en-US" altLang="zh-CN" noProof="1" smtClean="0">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a:latin typeface="+mn-ea"/>
                <a:sym typeface="+mn-ea"/>
              </a:rPr>
              <a:t>……</a:t>
            </a:r>
            <a:endParaRPr lang="en-US" altLang="zh-CN" noProof="1">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a:latin typeface="+mn-ea"/>
                <a:sym typeface="+mn-ea"/>
              </a:rPr>
              <a:t>……</a:t>
            </a:r>
            <a:endParaRPr lang="en-US" altLang="zh-CN" noProof="1">
              <a:latin typeface="+mn-ea"/>
              <a:sym typeface="+mn-ea"/>
            </a:endParaRPr>
          </a:p>
          <a:p>
            <a:pPr marL="742950" lvl="1" indent="-285750">
              <a:lnSpc>
                <a:spcPct val="150000"/>
              </a:lnSpc>
              <a:spcBef>
                <a:spcPts val="1200"/>
              </a:spcBef>
              <a:buFont typeface="Wingdings" panose="05000000000000000000" pitchFamily="2" charset="2"/>
              <a:buChar char="n"/>
            </a:pPr>
            <a:r>
              <a:rPr lang="zh-CN" altLang="en-US" noProof="1">
                <a:latin typeface="+mn-ea"/>
                <a:sym typeface="+mn-ea"/>
              </a:rPr>
              <a:t>具体条款说明</a:t>
            </a:r>
            <a:r>
              <a:rPr lang="en-US" altLang="zh-CN" noProof="1" smtClean="0">
                <a:latin typeface="+mn-ea"/>
                <a:sym typeface="+mn-ea"/>
              </a:rPr>
              <a:t>……</a:t>
            </a:r>
            <a:endParaRPr lang="en-US" altLang="zh-CN" noProof="1">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接点 1"/>
          <p:cNvSpPr/>
          <p:nvPr/>
        </p:nvSpPr>
        <p:spPr>
          <a:xfrm>
            <a:off x="2459049" y="2267178"/>
            <a:ext cx="679221" cy="6792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 name="流程图: 接点 2"/>
          <p:cNvSpPr/>
          <p:nvPr/>
        </p:nvSpPr>
        <p:spPr>
          <a:xfrm>
            <a:off x="1602922" y="5790867"/>
            <a:ext cx="400383" cy="400383"/>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 name="流程图: 接点 3"/>
          <p:cNvSpPr/>
          <p:nvPr/>
        </p:nvSpPr>
        <p:spPr>
          <a:xfrm>
            <a:off x="3435519" y="5413643"/>
            <a:ext cx="206108" cy="206108"/>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 name="流程图: 接点 4"/>
          <p:cNvSpPr/>
          <p:nvPr/>
        </p:nvSpPr>
        <p:spPr>
          <a:xfrm>
            <a:off x="7986432" y="1854274"/>
            <a:ext cx="326570" cy="326570"/>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 name="流程图: 接点 5"/>
          <p:cNvSpPr/>
          <p:nvPr/>
        </p:nvSpPr>
        <p:spPr>
          <a:xfrm>
            <a:off x="8577352" y="2431912"/>
            <a:ext cx="202721" cy="202721"/>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 name="弦形 6"/>
          <p:cNvSpPr/>
          <p:nvPr/>
        </p:nvSpPr>
        <p:spPr>
          <a:xfrm rot="17012002">
            <a:off x="1172945" y="2993526"/>
            <a:ext cx="1660720" cy="1660720"/>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弦形 7"/>
          <p:cNvSpPr/>
          <p:nvPr/>
        </p:nvSpPr>
        <p:spPr>
          <a:xfrm rot="16951396">
            <a:off x="5155426" y="3066777"/>
            <a:ext cx="1255813" cy="125581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弦形 8"/>
          <p:cNvSpPr/>
          <p:nvPr/>
        </p:nvSpPr>
        <p:spPr>
          <a:xfrm rot="6106501">
            <a:off x="3236157" y="2270996"/>
            <a:ext cx="1443820" cy="1443820"/>
          </a:xfrm>
          <a:prstGeom prst="chord">
            <a:avLst>
              <a:gd name="adj1" fmla="val 2700000"/>
              <a:gd name="adj2" fmla="val 173336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75263" y="2398117"/>
            <a:ext cx="1501258" cy="93564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基本情况</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介绍</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146629" y="3917343"/>
            <a:ext cx="1705377"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6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60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26"/>
          <p:cNvSpPr/>
          <p:nvPr/>
        </p:nvSpPr>
        <p:spPr>
          <a:xfrm>
            <a:off x="5166230" y="3633531"/>
            <a:ext cx="1236516"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44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3</a:t>
            </a:r>
            <a:endParaRPr lang="en-US" altLang="zh-CN" sz="4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3221600" y="2774430"/>
            <a:ext cx="1453233"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55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5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流程图: 接点 28"/>
          <p:cNvSpPr/>
          <p:nvPr/>
        </p:nvSpPr>
        <p:spPr>
          <a:xfrm>
            <a:off x="6144391" y="4195754"/>
            <a:ext cx="370709" cy="370709"/>
          </a:xfrm>
          <a:prstGeom prst="flowChartConnector">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30" name="矩形 29"/>
          <p:cNvSpPr/>
          <p:nvPr/>
        </p:nvSpPr>
        <p:spPr>
          <a:xfrm>
            <a:off x="4724272" y="889822"/>
            <a:ext cx="2244960" cy="564001"/>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5500" dirty="0">
                <a:solidFill>
                  <a:srgbClr val="385793"/>
                </a:solidFill>
                <a:latin typeface="微软雅黑" panose="020B0503020204020204" pitchFamily="34" charset="-122"/>
                <a:ea typeface="微软雅黑" panose="020B0503020204020204" pitchFamily="34" charset="-122"/>
              </a:rPr>
              <a:t>目录</a:t>
            </a:r>
            <a:endParaRPr lang="en-US" altLang="zh-CN" sz="5500" dirty="0">
              <a:solidFill>
                <a:srgbClr val="385793"/>
              </a:solidFill>
              <a:latin typeface="微软雅黑" panose="020B0503020204020204" pitchFamily="34" charset="-122"/>
              <a:ea typeface="微软雅黑" panose="020B0503020204020204" pitchFamily="34" charset="-122"/>
            </a:endParaRPr>
          </a:p>
        </p:txBody>
      </p:sp>
      <p:sp>
        <p:nvSpPr>
          <p:cNvPr id="33" name="弦形 32"/>
          <p:cNvSpPr/>
          <p:nvPr/>
        </p:nvSpPr>
        <p:spPr>
          <a:xfrm rot="6106501">
            <a:off x="7056033" y="2569126"/>
            <a:ext cx="1064523" cy="1064523"/>
          </a:xfrm>
          <a:prstGeom prst="chord">
            <a:avLst>
              <a:gd name="adj1" fmla="val 2700000"/>
              <a:gd name="adj2" fmla="val 17333628"/>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223014" y="3461016"/>
            <a:ext cx="1501258" cy="947952"/>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课题背景</a:t>
            </a:r>
            <a:endParaRPr lang="en-US" altLang="zh-CN" sz="2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以及意义</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068735" y="2398117"/>
            <a:ext cx="1501258" cy="912686"/>
          </a:xfrm>
          <a:prstGeom prst="rect">
            <a:avLst/>
          </a:prstGeom>
        </p:spPr>
        <p:txBody>
          <a:bodyPr wrap="square" anchor="ctr">
            <a:spAutoFit/>
          </a:bodyPr>
          <a:lstStyle/>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研究过程</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创新成果</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86576" y="3473327"/>
            <a:ext cx="1501258" cy="935641"/>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结论</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73050" indent="-273050" algn="ctr">
              <a:lnSpc>
                <a:spcPts val="3000"/>
              </a:lnSpc>
              <a:spcBef>
                <a:spcPct val="20000"/>
              </a:spcBef>
              <a:buClr>
                <a:srgbClr val="0BD0D9"/>
              </a:buClr>
              <a:buSzPct val="95000"/>
              <a:buFont typeface="Wingdings 2" panose="05020102010507070707" pitchFamily="18" charset="2"/>
              <a:buNone/>
              <a:defRPr/>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应用</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展望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7095142" y="2834808"/>
            <a:ext cx="979130" cy="477054"/>
          </a:xfrm>
          <a:prstGeom prst="rect">
            <a:avLst/>
          </a:prstGeom>
        </p:spPr>
        <p:txBody>
          <a:bodyPr wrap="square" anchor="ctr">
            <a:spAutoFit/>
          </a:bodyPr>
          <a:lstStyle/>
          <a:p>
            <a:pPr marL="273050" indent="-273050" algn="ctr">
              <a:lnSpc>
                <a:spcPts val="3000"/>
              </a:lnSpc>
              <a:spcBef>
                <a:spcPct val="20000"/>
              </a:spcBef>
              <a:buClr>
                <a:srgbClr val="0BD0D9"/>
              </a:buClr>
              <a:buSzPct val="95000"/>
              <a:buFont typeface="Wingdings 2" panose="05020102010507070707" pitchFamily="18" charset="2"/>
              <a:buNone/>
              <a:defRPr/>
            </a:pPr>
            <a:r>
              <a:rPr lang="en-US" altLang="zh-CN" sz="33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4</a:t>
            </a:r>
            <a:endParaRPr lang="en-US" altLang="zh-CN" sz="3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1" name="直接连接符 30"/>
          <p:cNvCxnSpPr/>
          <p:nvPr/>
        </p:nvCxnSpPr>
        <p:spPr>
          <a:xfrm>
            <a:off x="-19050" y="3373932"/>
            <a:ext cx="9334500" cy="0"/>
          </a:xfrm>
          <a:prstGeom prst="line">
            <a:avLst/>
          </a:prstGeom>
          <a:ln w="38100">
            <a:solidFill>
              <a:srgbClr val="38579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27008" y="4730306"/>
            <a:ext cx="2885590" cy="1157765"/>
            <a:chOff x="9245997" y="4794351"/>
            <a:chExt cx="2885590" cy="1157765"/>
          </a:xfrm>
          <a:solidFill>
            <a:srgbClr val="385793"/>
          </a:solidFill>
        </p:grpSpPr>
        <p:sp>
          <p:nvSpPr>
            <p:cNvPr id="39" name="流程图: 接点 38"/>
            <p:cNvSpPr/>
            <p:nvPr/>
          </p:nvSpPr>
          <p:spPr>
            <a:xfrm>
              <a:off x="11642856" y="5162651"/>
              <a:ext cx="192093" cy="192093"/>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接点 39"/>
            <p:cNvSpPr/>
            <p:nvPr/>
          </p:nvSpPr>
          <p:spPr>
            <a:xfrm>
              <a:off x="11068621" y="5462819"/>
              <a:ext cx="252069" cy="252069"/>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10668149" y="5770978"/>
              <a:ext cx="137964" cy="137964"/>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2" name="流程图: 接点 41"/>
            <p:cNvSpPr/>
            <p:nvPr/>
          </p:nvSpPr>
          <p:spPr>
            <a:xfrm>
              <a:off x="9245997" y="5707029"/>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3" name="流程图: 接点 42"/>
            <p:cNvSpPr/>
            <p:nvPr/>
          </p:nvSpPr>
          <p:spPr>
            <a:xfrm>
              <a:off x="10234881" y="573459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4" name="流程图: 接点 43"/>
            <p:cNvSpPr/>
            <p:nvPr/>
          </p:nvSpPr>
          <p:spPr>
            <a:xfrm>
              <a:off x="10997427" y="5851664"/>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5" name="流程图: 接点 44"/>
            <p:cNvSpPr/>
            <p:nvPr/>
          </p:nvSpPr>
          <p:spPr>
            <a:xfrm>
              <a:off x="11141316" y="5112425"/>
              <a:ext cx="106680" cy="100452"/>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6" name="流程图: 接点 45"/>
            <p:cNvSpPr/>
            <p:nvPr/>
          </p:nvSpPr>
          <p:spPr>
            <a:xfrm>
              <a:off x="11990926" y="4794351"/>
              <a:ext cx="115688" cy="1156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47" name="流程图: 接点 46"/>
            <p:cNvSpPr/>
            <p:nvPr/>
          </p:nvSpPr>
          <p:spPr>
            <a:xfrm>
              <a:off x="11958727" y="5189715"/>
              <a:ext cx="172860" cy="172860"/>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grpSp>
        <p:nvGrpSpPr>
          <p:cNvPr id="10" name="组合 9"/>
          <p:cNvGrpSpPr/>
          <p:nvPr/>
        </p:nvGrpSpPr>
        <p:grpSpPr>
          <a:xfrm>
            <a:off x="822960" y="1843083"/>
            <a:ext cx="7518416" cy="3888873"/>
            <a:chOff x="944826" y="1609943"/>
            <a:chExt cx="7518416" cy="3888873"/>
          </a:xfrm>
        </p:grpSpPr>
        <p:sp>
          <p:nvSpPr>
            <p:cNvPr id="11" name="等腰三角形 10"/>
            <p:cNvSpPr/>
            <p:nvPr/>
          </p:nvSpPr>
          <p:spPr>
            <a:xfrm>
              <a:off x="3858385" y="2817140"/>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2" name="等腰三角形 11"/>
            <p:cNvSpPr/>
            <p:nvPr/>
          </p:nvSpPr>
          <p:spPr>
            <a:xfrm>
              <a:off x="3080698" y="4157978"/>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3" name="等腰三角形 12"/>
            <p:cNvSpPr/>
            <p:nvPr/>
          </p:nvSpPr>
          <p:spPr>
            <a:xfrm>
              <a:off x="4634431" y="4157978"/>
              <a:ext cx="1555373" cy="1340838"/>
            </a:xfrm>
            <a:prstGeom prst="triangle">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cs typeface="+mn-ea"/>
                <a:sym typeface="+mn-lt"/>
              </a:endParaRPr>
            </a:p>
          </p:txBody>
        </p:sp>
        <p:sp>
          <p:nvSpPr>
            <p:cNvPr id="14" name="矩形 13"/>
            <p:cNvSpPr/>
            <p:nvPr/>
          </p:nvSpPr>
          <p:spPr>
            <a:xfrm flipH="1">
              <a:off x="3080698" y="2124669"/>
              <a:ext cx="3056312" cy="546790"/>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5" name="矩形 14"/>
            <p:cNvSpPr/>
            <p:nvPr/>
          </p:nvSpPr>
          <p:spPr>
            <a:xfrm>
              <a:off x="3781673" y="1609943"/>
              <a:ext cx="1667520" cy="421564"/>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16" name="矩形 15"/>
            <p:cNvSpPr/>
            <p:nvPr/>
          </p:nvSpPr>
          <p:spPr>
            <a:xfrm flipH="1">
              <a:off x="944826" y="4166878"/>
              <a:ext cx="2468880" cy="764799"/>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7" name="矩形 16"/>
            <p:cNvSpPr/>
            <p:nvPr/>
          </p:nvSpPr>
          <p:spPr>
            <a:xfrm>
              <a:off x="1037936" y="3652152"/>
              <a:ext cx="2375770" cy="443172"/>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18" name="矩形 17"/>
            <p:cNvSpPr/>
            <p:nvPr/>
          </p:nvSpPr>
          <p:spPr>
            <a:xfrm flipH="1">
              <a:off x="5856796" y="4169904"/>
              <a:ext cx="2606446" cy="764991"/>
            </a:xfrm>
            <a:prstGeom prst="rect">
              <a:avLst/>
            </a:prstGeom>
            <a:effectLst/>
          </p:spPr>
          <p:txBody>
            <a:bodyPr wrap="square" lIns="109704" tIns="54851" rIns="109704" bIns="54851">
              <a:spAutoFit/>
            </a:bodyPr>
            <a:lstStyle/>
            <a:p>
              <a:pPr algn="ctr">
                <a:lnSpc>
                  <a:spcPts val="1650"/>
                </a:lnSpc>
              </a:pPr>
              <a:r>
                <a:rPr lang="zh-CN" altLang="en-US" sz="1600" dirty="0">
                  <a:solidFill>
                    <a:schemeClr val="bg1">
                      <a:lumMod val="50000"/>
                    </a:schemeClr>
                  </a:solidFill>
                  <a:cs typeface="+mn-ea"/>
                  <a:sym typeface="+mn-lt"/>
                </a:rPr>
                <a:t>输入您的文字内容，语言精练概括的说明你所要阐明的观点</a:t>
              </a:r>
              <a:endParaRPr lang="en-US" altLang="zh-CN" sz="1600" dirty="0">
                <a:solidFill>
                  <a:schemeClr val="bg1">
                    <a:lumMod val="50000"/>
                  </a:schemeClr>
                </a:solidFill>
                <a:cs typeface="+mn-ea"/>
                <a:sym typeface="+mn-lt"/>
              </a:endParaRPr>
            </a:p>
          </p:txBody>
        </p:sp>
        <p:sp>
          <p:nvSpPr>
            <p:cNvPr id="19" name="矩形 18"/>
            <p:cNvSpPr/>
            <p:nvPr/>
          </p:nvSpPr>
          <p:spPr>
            <a:xfrm>
              <a:off x="6189804" y="3652152"/>
              <a:ext cx="1982237" cy="421564"/>
            </a:xfrm>
            <a:prstGeom prst="rect">
              <a:avLst/>
            </a:prstGeom>
          </p:spPr>
          <p:txBody>
            <a:bodyPr wrap="square" lIns="109704" tIns="54851" rIns="109704" bIns="54851">
              <a:spAutoFit/>
            </a:bodyPr>
            <a:lstStyle/>
            <a:p>
              <a:pPr algn="ctr">
                <a:lnSpc>
                  <a:spcPct val="120000"/>
                </a:lnSpc>
                <a:spcBef>
                  <a:spcPct val="0"/>
                </a:spcBef>
              </a:pPr>
              <a:r>
                <a:rPr lang="zh-CN" altLang="en-US" b="1" dirty="0" smtClean="0">
                  <a:solidFill>
                    <a:srgbClr val="385793"/>
                  </a:solidFill>
                  <a:cs typeface="+mn-ea"/>
                  <a:sym typeface="+mn-lt"/>
                </a:rPr>
                <a:t>标题</a:t>
              </a:r>
              <a:endParaRPr lang="zh-CN" altLang="en-US" b="1" dirty="0">
                <a:solidFill>
                  <a:srgbClr val="385793"/>
                </a:solidFill>
                <a:cs typeface="+mn-ea"/>
                <a:sym typeface="+mn-lt"/>
              </a:endParaRPr>
            </a:p>
          </p:txBody>
        </p:sp>
        <p:sp>
          <p:nvSpPr>
            <p:cNvPr id="20" name="TextBox 18"/>
            <p:cNvSpPr txBox="1"/>
            <p:nvPr/>
          </p:nvSpPr>
          <p:spPr>
            <a:xfrm>
              <a:off x="4289760" y="335840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23" name="TextBox 18"/>
            <p:cNvSpPr txBox="1"/>
            <p:nvPr/>
          </p:nvSpPr>
          <p:spPr>
            <a:xfrm>
              <a:off x="5057927" y="471366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smtClean="0">
                  <a:solidFill>
                    <a:schemeClr val="bg1"/>
                  </a:solidFill>
                  <a:cs typeface="+mn-ea"/>
                  <a:sym typeface="+mn-lt"/>
                </a:rPr>
                <a:t>3</a:t>
              </a:r>
              <a:endParaRPr lang="zh-CN" altLang="en-US" sz="2000" b="1" dirty="0">
                <a:solidFill>
                  <a:schemeClr val="bg1"/>
                </a:solidFill>
                <a:cs typeface="+mn-ea"/>
                <a:sym typeface="+mn-lt"/>
              </a:endParaRPr>
            </a:p>
          </p:txBody>
        </p:sp>
        <p:sp>
          <p:nvSpPr>
            <p:cNvPr id="24" name="TextBox 18"/>
            <p:cNvSpPr txBox="1"/>
            <p:nvPr/>
          </p:nvSpPr>
          <p:spPr>
            <a:xfrm>
              <a:off x="3508751" y="4713668"/>
              <a:ext cx="697627" cy="707886"/>
            </a:xfrm>
            <a:prstGeom prst="rect">
              <a:avLst/>
            </a:prstGeom>
            <a:noFill/>
          </p:spPr>
          <p:txBody>
            <a:bodyPr wrap="none" rtlCol="0">
              <a:spAutoFit/>
            </a:bodyPr>
            <a:lstStyle/>
            <a:p>
              <a:pPr algn="ctr"/>
              <a:r>
                <a:rPr lang="zh-CN" altLang="en-US" sz="2000" b="1" dirty="0" smtClean="0">
                  <a:solidFill>
                    <a:schemeClr val="bg1"/>
                  </a:solidFill>
                  <a:cs typeface="+mn-ea"/>
                  <a:sym typeface="+mn-lt"/>
                </a:rPr>
                <a:t>背景</a:t>
              </a:r>
              <a:endParaRPr lang="en-US" altLang="zh-CN" sz="2000" b="1" dirty="0" smtClean="0">
                <a:solidFill>
                  <a:schemeClr val="bg1"/>
                </a:solidFill>
                <a:cs typeface="+mn-ea"/>
                <a:sym typeface="+mn-lt"/>
              </a:endParaRPr>
            </a:p>
            <a:p>
              <a:pPr algn="ctr"/>
              <a:r>
                <a:rPr lang="en-US" altLang="zh-CN" sz="2000" b="1" dirty="0" smtClean="0">
                  <a:solidFill>
                    <a:schemeClr val="bg1"/>
                  </a:solidFill>
                  <a:cs typeface="+mn-ea"/>
                  <a:sym typeface="+mn-lt"/>
                </a:rPr>
                <a:t>2</a:t>
              </a:r>
              <a:endParaRPr lang="zh-CN" altLang="en-US" sz="20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sp>
        <p:nvSpPr>
          <p:cNvPr id="56" name="TextBox 6"/>
          <p:cNvSpPr txBox="1"/>
          <p:nvPr/>
        </p:nvSpPr>
        <p:spPr>
          <a:xfrm>
            <a:off x="1095478" y="4112225"/>
            <a:ext cx="4147661" cy="861774"/>
          </a:xfrm>
          <a:prstGeom prst="rect">
            <a:avLst/>
          </a:prstGeom>
          <a:noFill/>
        </p:spPr>
        <p:txBody>
          <a:bodyPr wrap="square" rtlCol="0">
            <a:spAutoFit/>
          </a:bodyPr>
          <a:lstStyle/>
          <a:p>
            <a:pPr algn="r">
              <a:lnSpc>
                <a:spcPts val="1950"/>
              </a:lnSpc>
            </a:pP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a:t>
            </a:r>
            <a:r>
              <a:rPr lang="zh-CN" altLang="en-US" dirty="0" smtClean="0">
                <a:solidFill>
                  <a:schemeClr val="bg2">
                    <a:lumMod val="25000"/>
                  </a:schemeClr>
                </a:solidFill>
                <a:cs typeface="+mn-ea"/>
                <a:sym typeface="+mn-lt"/>
              </a:rPr>
              <a:t>的，内容，点击</a:t>
            </a:r>
            <a:r>
              <a:rPr lang="zh-CN" altLang="en-US" dirty="0">
                <a:solidFill>
                  <a:schemeClr val="bg2">
                    <a:lumMod val="25000"/>
                  </a:schemeClr>
                </a:solidFill>
                <a:cs typeface="+mn-ea"/>
                <a:sym typeface="+mn-lt"/>
              </a:rPr>
              <a:t>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a:t>
            </a:r>
            <a:r>
              <a:rPr lang="zh-CN" altLang="en-US" dirty="0" smtClean="0">
                <a:solidFill>
                  <a:schemeClr val="bg2">
                    <a:lumMod val="25000"/>
                  </a:schemeClr>
                </a:solidFill>
                <a:cs typeface="+mn-ea"/>
                <a:sym typeface="+mn-lt"/>
              </a:rPr>
              <a:t>文字</a:t>
            </a:r>
            <a:endParaRPr lang="en-US" altLang="zh-CN" dirty="0">
              <a:solidFill>
                <a:schemeClr val="bg2">
                  <a:lumMod val="25000"/>
                </a:schemeClr>
              </a:solidFill>
              <a:cs typeface="+mn-ea"/>
              <a:sym typeface="+mn-lt"/>
            </a:endParaRPr>
          </a:p>
        </p:txBody>
      </p:sp>
      <p:sp>
        <p:nvSpPr>
          <p:cNvPr id="2" name="剪去单角的矩形 1"/>
          <p:cNvSpPr/>
          <p:nvPr/>
        </p:nvSpPr>
        <p:spPr>
          <a:xfrm flipH="1">
            <a:off x="1354986" y="2459663"/>
            <a:ext cx="1814323" cy="1071476"/>
          </a:xfrm>
          <a:prstGeom prst="snip1Rect">
            <a:avLst>
              <a:gd name="adj" fmla="val 37808"/>
            </a:avLst>
          </a:prstGeom>
          <a:solidFill>
            <a:srgbClr val="385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国内现状</a:t>
            </a:r>
            <a:endParaRPr lang="zh-CN" altLang="en-US" sz="2000" dirty="0">
              <a:latin typeface="微软雅黑" panose="020B0503020204020204" pitchFamily="34" charset="-122"/>
              <a:ea typeface="微软雅黑" panose="020B0503020204020204" pitchFamily="34" charset="-122"/>
            </a:endParaRPr>
          </a:p>
        </p:txBody>
      </p:sp>
      <p:sp>
        <p:nvSpPr>
          <p:cNvPr id="60" name="剪去单角的矩形 59"/>
          <p:cNvSpPr/>
          <p:nvPr/>
        </p:nvSpPr>
        <p:spPr>
          <a:xfrm>
            <a:off x="5500442" y="3902523"/>
            <a:ext cx="1814323" cy="1071476"/>
          </a:xfrm>
          <a:prstGeom prst="snip1Rect">
            <a:avLst>
              <a:gd name="adj" fmla="val 37808"/>
            </a:avLst>
          </a:prstGeom>
          <a:solidFill>
            <a:srgbClr val="385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国际现状</a:t>
            </a:r>
            <a:endParaRPr lang="zh-CN" altLang="en-US" sz="2000" dirty="0">
              <a:latin typeface="微软雅黑" panose="020B0503020204020204" pitchFamily="34" charset="-122"/>
              <a:ea typeface="微软雅黑" panose="020B0503020204020204" pitchFamily="34" charset="-122"/>
            </a:endParaRPr>
          </a:p>
        </p:txBody>
      </p:sp>
      <p:sp>
        <p:nvSpPr>
          <p:cNvPr id="61" name="TextBox 6"/>
          <p:cNvSpPr txBox="1"/>
          <p:nvPr/>
        </p:nvSpPr>
        <p:spPr>
          <a:xfrm>
            <a:off x="3384942" y="2546767"/>
            <a:ext cx="4147661" cy="861774"/>
          </a:xfrm>
          <a:prstGeom prst="rect">
            <a:avLst/>
          </a:prstGeom>
          <a:noFill/>
        </p:spPr>
        <p:txBody>
          <a:bodyPr wrap="square" rtlCol="0">
            <a:spAutoFit/>
          </a:bodyPr>
          <a:lstStyle/>
          <a:p>
            <a:pPr>
              <a:lnSpc>
                <a:spcPts val="1950"/>
              </a:lnSpc>
            </a:pP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a:t>
            </a:r>
            <a:r>
              <a:rPr lang="zh-CN" altLang="en-US" dirty="0" smtClean="0">
                <a:solidFill>
                  <a:schemeClr val="bg2">
                    <a:lumMod val="25000"/>
                  </a:schemeClr>
                </a:solidFill>
                <a:cs typeface="+mn-ea"/>
                <a:sym typeface="+mn-lt"/>
              </a:rPr>
              <a:t>的，内容，点击</a:t>
            </a:r>
            <a:r>
              <a:rPr lang="zh-CN" altLang="en-US" dirty="0">
                <a:solidFill>
                  <a:schemeClr val="bg2">
                    <a:lumMod val="25000"/>
                  </a:schemeClr>
                </a:solidFill>
                <a:cs typeface="+mn-ea"/>
                <a:sym typeface="+mn-lt"/>
              </a:rPr>
              <a:t>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点击输入您的文字</a:t>
            </a:r>
            <a:r>
              <a:rPr lang="zh-CN" altLang="en-US" dirty="0" smtClean="0">
                <a:solidFill>
                  <a:schemeClr val="bg2">
                    <a:lumMod val="25000"/>
                  </a:schemeClr>
                </a:solidFill>
                <a:cs typeface="+mn-ea"/>
                <a:sym typeface="+mn-lt"/>
              </a:rPr>
              <a:t>内容，</a:t>
            </a:r>
            <a:r>
              <a:rPr lang="zh-CN" altLang="en-US" dirty="0">
                <a:solidFill>
                  <a:schemeClr val="bg2">
                    <a:lumMod val="25000"/>
                  </a:schemeClr>
                </a:solidFill>
                <a:cs typeface="+mn-ea"/>
                <a:sym typeface="+mn-lt"/>
              </a:rPr>
              <a:t>点击输入您的</a:t>
            </a:r>
            <a:r>
              <a:rPr lang="zh-CN" altLang="en-US" dirty="0" smtClean="0">
                <a:solidFill>
                  <a:schemeClr val="bg2">
                    <a:lumMod val="25000"/>
                  </a:schemeClr>
                </a:solidFill>
                <a:cs typeface="+mn-ea"/>
                <a:sym typeface="+mn-lt"/>
              </a:rPr>
              <a:t>文字</a:t>
            </a:r>
            <a:endParaRPr lang="en-US" altLang="zh-CN" dirty="0">
              <a:solidFill>
                <a:schemeClr val="bg2">
                  <a:lumMod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0629" y="0"/>
            <a:ext cx="5369813" cy="736266"/>
            <a:chOff x="0" y="1"/>
            <a:chExt cx="5369813" cy="736266"/>
          </a:xfrm>
        </p:grpSpPr>
        <p:sp>
          <p:nvSpPr>
            <p:cNvPr id="34" name="文本框 22"/>
            <p:cNvSpPr txBox="1">
              <a:spLocks noChangeArrowheads="1"/>
            </p:cNvSpPr>
            <p:nvPr/>
          </p:nvSpPr>
          <p:spPr bwMode="auto">
            <a:xfrm>
              <a:off x="997833" y="75746"/>
              <a:ext cx="4371980" cy="584775"/>
            </a:xfrm>
            <a:prstGeom prst="rect">
              <a:avLst/>
            </a:prstGeom>
            <a:noFill/>
            <a:ln w="9525">
              <a:noFill/>
              <a:miter lim="800000"/>
            </a:ln>
          </p:spPr>
          <p:txBody>
            <a:bodyPr wrap="square">
              <a:spAutoFit/>
            </a:bodyPr>
            <a:lstStyle/>
            <a:p>
              <a:r>
                <a:rPr lang="zh-CN" altLang="en-US" sz="3200" b="1" dirty="0">
                  <a:solidFill>
                    <a:srgbClr val="385793"/>
                  </a:solidFill>
                  <a:latin typeface="微软雅黑" panose="020B0503020204020204" pitchFamily="34" charset="-122"/>
                  <a:ea typeface="微软雅黑" panose="020B0503020204020204" pitchFamily="34" charset="-122"/>
                </a:rPr>
                <a:t>课题背景以及</a:t>
              </a:r>
              <a:r>
                <a:rPr lang="zh-CN" altLang="en-US" sz="3200" b="1" dirty="0" smtClean="0">
                  <a:solidFill>
                    <a:srgbClr val="385793"/>
                  </a:solidFill>
                  <a:latin typeface="微软雅黑" panose="020B0503020204020204" pitchFamily="34" charset="-122"/>
                  <a:ea typeface="微软雅黑" panose="020B0503020204020204" pitchFamily="34" charset="-122"/>
                </a:rPr>
                <a:t>意义</a:t>
              </a:r>
              <a:endParaRPr lang="zh-CN" altLang="en-US" sz="3200" b="1" dirty="0">
                <a:solidFill>
                  <a:srgbClr val="385793"/>
                </a:solidFill>
                <a:latin typeface="微软雅黑" panose="020B0503020204020204" pitchFamily="34" charset="-122"/>
                <a:ea typeface="微软雅黑" panose="020B0503020204020204" pitchFamily="34" charset="-122"/>
              </a:endParaRPr>
            </a:p>
          </p:txBody>
        </p:sp>
        <p:sp>
          <p:nvSpPr>
            <p:cNvPr id="35" name="矩形 34"/>
            <p:cNvSpPr/>
            <p:nvPr/>
          </p:nvSpPr>
          <p:spPr>
            <a:xfrm>
              <a:off x="0" y="1"/>
              <a:ext cx="862149" cy="736266"/>
            </a:xfrm>
            <a:prstGeom prst="rect">
              <a:avLst/>
            </a:prstGeom>
            <a:solidFill>
              <a:srgbClr val="3857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smtClean="0">
                  <a:solidFill>
                    <a:schemeClr val="bg1"/>
                  </a:solidFill>
                  <a:latin typeface="Broadway" panose="04040905080B02020502" pitchFamily="82" charset="0"/>
                </a:rPr>
                <a:t>02</a:t>
              </a:r>
              <a:endParaRPr lang="zh-CN" altLang="en-US" sz="3200" dirty="0">
                <a:solidFill>
                  <a:schemeClr val="bg1"/>
                </a:solidFill>
                <a:latin typeface="Broadway" panose="04040905080B02020502" pitchFamily="82" charset="0"/>
              </a:endParaRPr>
            </a:p>
          </p:txBody>
        </p:sp>
      </p:grpSp>
      <p:sp>
        <p:nvSpPr>
          <p:cNvPr id="37" name="文本框 36"/>
          <p:cNvSpPr txBox="1"/>
          <p:nvPr/>
        </p:nvSpPr>
        <p:spPr>
          <a:xfrm>
            <a:off x="725714" y="1196752"/>
            <a:ext cx="8166766" cy="646331"/>
          </a:xfrm>
          <a:prstGeom prst="rect">
            <a:avLst/>
          </a:prstGeom>
          <a:noFill/>
        </p:spPr>
        <p:txBody>
          <a:bodyPr wrap="square" rtlCol="0">
            <a:spAutoFit/>
          </a:bodyPr>
          <a:lstStyle/>
          <a:p>
            <a:pPr marL="342900" indent="-342900">
              <a:buFont typeface="+mj-lt"/>
              <a:buAutoNum type="arabicPeriod"/>
            </a:pPr>
            <a:r>
              <a:rPr lang="zh-CN" altLang="en-US" dirty="0">
                <a:solidFill>
                  <a:schemeClr val="tx1">
                    <a:lumMod val="95000"/>
                    <a:lumOff val="5000"/>
                  </a:schemeClr>
                </a:solidFill>
                <a:latin typeface="+mn-ea"/>
              </a:rPr>
              <a:t>汇报要点：选题背景、国内外现状、拟解决问题及主要技术路线</a:t>
            </a:r>
            <a:endParaRPr lang="en-US" altLang="zh-CN" dirty="0">
              <a:solidFill>
                <a:schemeClr val="tx1">
                  <a:lumMod val="95000"/>
                  <a:lumOff val="5000"/>
                </a:schemeClr>
              </a:solidFill>
              <a:latin typeface="+mn-ea"/>
            </a:endParaRPr>
          </a:p>
          <a:p>
            <a:pPr marL="342900" indent="-342900">
              <a:buFont typeface="+mj-lt"/>
              <a:buAutoNum type="arabicPeriod"/>
            </a:pPr>
            <a:r>
              <a:rPr lang="zh-CN" altLang="en-US" dirty="0">
                <a:solidFill>
                  <a:schemeClr val="tx1">
                    <a:lumMod val="95000"/>
                    <a:lumOff val="5000"/>
                  </a:schemeClr>
                </a:solidFill>
                <a:latin typeface="+mn-ea"/>
              </a:rPr>
              <a:t>汇报时间：</a:t>
            </a:r>
            <a:r>
              <a:rPr lang="en-US" altLang="zh-CN" dirty="0">
                <a:solidFill>
                  <a:schemeClr val="tx1">
                    <a:lumMod val="95000"/>
                    <a:lumOff val="5000"/>
                  </a:schemeClr>
                </a:solidFill>
                <a:latin typeface="+mn-ea"/>
              </a:rPr>
              <a:t>3-4</a:t>
            </a:r>
            <a:r>
              <a:rPr lang="zh-CN" altLang="en-US" dirty="0">
                <a:solidFill>
                  <a:schemeClr val="tx1">
                    <a:lumMod val="95000"/>
                    <a:lumOff val="5000"/>
                  </a:schemeClr>
                </a:solidFill>
                <a:latin typeface="+mn-ea"/>
              </a:rPr>
              <a:t>分钟</a:t>
            </a:r>
            <a:endParaRPr lang="zh-CN" altLang="en-US" dirty="0">
              <a:solidFill>
                <a:schemeClr val="tx1">
                  <a:lumMod val="95000"/>
                  <a:lumOff val="5000"/>
                </a:schemeClr>
              </a:solidFill>
              <a:latin typeface="+mn-ea"/>
            </a:endParaRPr>
          </a:p>
        </p:txBody>
      </p:sp>
      <p:grpSp>
        <p:nvGrpSpPr>
          <p:cNvPr id="10" name="组合 9"/>
          <p:cNvGrpSpPr/>
          <p:nvPr/>
        </p:nvGrpSpPr>
        <p:grpSpPr>
          <a:xfrm>
            <a:off x="925072" y="1964227"/>
            <a:ext cx="7113532" cy="3784042"/>
            <a:chOff x="852502" y="1702970"/>
            <a:chExt cx="7113532" cy="3784042"/>
          </a:xfrm>
        </p:grpSpPr>
        <p:sp>
          <p:nvSpPr>
            <p:cNvPr id="11" name="椭圆 10"/>
            <p:cNvSpPr/>
            <p:nvPr/>
          </p:nvSpPr>
          <p:spPr bwMode="auto">
            <a:xfrm>
              <a:off x="852502" y="2373062"/>
              <a:ext cx="2657096" cy="2657096"/>
            </a:xfrm>
            <a:prstGeom prst="ellipse">
              <a:avLst/>
            </a:prstGeom>
            <a:solidFill>
              <a:srgbClr val="385793"/>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dirty="0">
                <a:solidFill>
                  <a:srgbClr val="C4261D"/>
                </a:solidFill>
                <a:cs typeface="+mn-ea"/>
                <a:sym typeface="+mn-lt"/>
              </a:endParaRPr>
            </a:p>
          </p:txBody>
        </p:sp>
        <p:sp>
          <p:nvSpPr>
            <p:cNvPr id="12" name="TextBox 4"/>
            <p:cNvSpPr txBox="1"/>
            <p:nvPr/>
          </p:nvSpPr>
          <p:spPr>
            <a:xfrm>
              <a:off x="3816265" y="1702970"/>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a:t>
              </a:r>
              <a:r>
                <a:rPr lang="zh-CN" altLang="en-US" sz="1620" b="1" kern="0" dirty="0" smtClean="0">
                  <a:solidFill>
                    <a:schemeClr val="tx1">
                      <a:lumMod val="95000"/>
                      <a:lumOff val="5000"/>
                    </a:schemeClr>
                  </a:solidFill>
                  <a:cs typeface="+mn-ea"/>
                  <a:sym typeface="+mn-lt"/>
                </a:rPr>
                <a:t>标题</a:t>
              </a:r>
              <a:endParaRPr lang="zh-CN" altLang="en-US" sz="1620" b="1" kern="0" dirty="0">
                <a:solidFill>
                  <a:srgbClr val="385793"/>
                </a:solidFill>
                <a:cs typeface="+mn-ea"/>
                <a:sym typeface="+mn-lt"/>
              </a:endParaRPr>
            </a:p>
          </p:txBody>
        </p:sp>
        <p:sp>
          <p:nvSpPr>
            <p:cNvPr id="13" name="TextBox 5"/>
            <p:cNvSpPr txBox="1"/>
            <p:nvPr/>
          </p:nvSpPr>
          <p:spPr>
            <a:xfrm>
              <a:off x="3816263" y="1981147"/>
              <a:ext cx="3564396" cy="646331"/>
            </a:xfrm>
            <a:prstGeom prst="rect">
              <a:avLst/>
            </a:prstGeom>
            <a:noFill/>
          </p:spPr>
          <p:txBody>
            <a:bodyPr wrap="square" rtlCol="0">
              <a:spAutoFit/>
            </a:bodyPr>
            <a:lstStyle/>
            <a:p>
              <a:pPr defTabSz="822960">
                <a:lnSpc>
                  <a:spcPct val="150000"/>
                </a:lnSpc>
                <a:defRPr/>
              </a:pPr>
              <a:r>
                <a:rPr lang="zh-CN" altLang="en-US" sz="1200" kern="0" dirty="0">
                  <a:solidFill>
                    <a:srgbClr val="4D4D4D"/>
                  </a:solidFill>
                  <a:cs typeface="+mn-ea"/>
                  <a:sym typeface="+mn-lt"/>
                </a:rPr>
                <a:t>这里可以输入可长可短的段落文字这里可以输入可长可短的段落文字这里可以输入可长可短的段落</a:t>
              </a:r>
              <a:r>
                <a:rPr lang="zh-CN" altLang="en-US" sz="1200" kern="0" dirty="0" smtClean="0">
                  <a:solidFill>
                    <a:srgbClr val="4D4D4D"/>
                  </a:solidFill>
                  <a:cs typeface="+mn-ea"/>
                  <a:sym typeface="+mn-lt"/>
                </a:rPr>
                <a:t>文</a:t>
              </a:r>
              <a:endParaRPr lang="zh-CN" altLang="en-US" sz="1200" kern="0" dirty="0">
                <a:solidFill>
                  <a:srgbClr val="4D4D4D"/>
                </a:solidFill>
                <a:cs typeface="+mn-ea"/>
                <a:sym typeface="+mn-lt"/>
              </a:endParaRPr>
            </a:p>
          </p:txBody>
        </p:sp>
        <p:sp>
          <p:nvSpPr>
            <p:cNvPr id="14" name="TextBox 6"/>
            <p:cNvSpPr txBox="1"/>
            <p:nvPr/>
          </p:nvSpPr>
          <p:spPr>
            <a:xfrm>
              <a:off x="4315921" y="2584069"/>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a:t>
              </a:r>
              <a:r>
                <a:rPr lang="zh-CN" altLang="en-US" sz="1620" b="1" kern="0" dirty="0" smtClean="0">
                  <a:solidFill>
                    <a:schemeClr val="tx1">
                      <a:lumMod val="95000"/>
                      <a:lumOff val="5000"/>
                    </a:schemeClr>
                  </a:solidFill>
                  <a:cs typeface="+mn-ea"/>
                  <a:sym typeface="+mn-lt"/>
                </a:rPr>
                <a:t>标题</a:t>
              </a:r>
              <a:endParaRPr lang="zh-CN" altLang="en-US" sz="1620" b="1" kern="0" dirty="0">
                <a:solidFill>
                  <a:srgbClr val="385793"/>
                </a:solidFill>
                <a:cs typeface="+mn-ea"/>
                <a:sym typeface="+mn-lt"/>
              </a:endParaRPr>
            </a:p>
          </p:txBody>
        </p:sp>
        <p:sp>
          <p:nvSpPr>
            <p:cNvPr id="15" name="TextBox 7"/>
            <p:cNvSpPr txBox="1"/>
            <p:nvPr/>
          </p:nvSpPr>
          <p:spPr>
            <a:xfrm>
              <a:off x="4315919" y="2862247"/>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这里可以输入可长可短的段落文字这里可以输入可长可短的段落文字这里可以输入可长可短的段落文</a:t>
              </a:r>
              <a:endParaRPr lang="zh-CN" altLang="en-US" sz="1100" kern="0" dirty="0">
                <a:solidFill>
                  <a:srgbClr val="4D4D4D"/>
                </a:solidFill>
                <a:cs typeface="+mn-ea"/>
                <a:sym typeface="+mn-lt"/>
              </a:endParaRPr>
            </a:p>
          </p:txBody>
        </p:sp>
        <p:sp>
          <p:nvSpPr>
            <p:cNvPr id="16" name="TextBox 8"/>
            <p:cNvSpPr txBox="1"/>
            <p:nvPr/>
          </p:nvSpPr>
          <p:spPr>
            <a:xfrm>
              <a:off x="4401640" y="3609321"/>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a:solidFill>
                    <a:schemeClr val="tx1">
                      <a:lumMod val="95000"/>
                      <a:lumOff val="5000"/>
                    </a:schemeClr>
                  </a:solidFill>
                  <a:cs typeface="+mn-ea"/>
                  <a:sym typeface="+mn-lt"/>
                </a:rPr>
                <a:t>请输入您标题</a:t>
              </a:r>
              <a:endParaRPr lang="zh-CN" altLang="en-US" sz="1620" b="1" kern="0" dirty="0">
                <a:solidFill>
                  <a:srgbClr val="385793"/>
                </a:solidFill>
                <a:cs typeface="+mn-ea"/>
                <a:sym typeface="+mn-lt"/>
              </a:endParaRPr>
            </a:p>
          </p:txBody>
        </p:sp>
        <p:sp>
          <p:nvSpPr>
            <p:cNvPr id="17" name="TextBox 9"/>
            <p:cNvSpPr txBox="1"/>
            <p:nvPr/>
          </p:nvSpPr>
          <p:spPr>
            <a:xfrm>
              <a:off x="4401638" y="3887500"/>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a:t>
              </a:r>
              <a:r>
                <a:rPr lang="zh-CN" altLang="en-US" sz="1100" kern="0" dirty="0" smtClean="0">
                  <a:solidFill>
                    <a:srgbClr val="4D4D4D"/>
                  </a:solidFill>
                  <a:cs typeface="+mn-ea"/>
                  <a:sym typeface="+mn-lt"/>
                </a:rPr>
                <a:t>文</a:t>
              </a:r>
              <a:endParaRPr lang="zh-CN" altLang="en-US" sz="1100" kern="0" dirty="0">
                <a:solidFill>
                  <a:srgbClr val="4D4D4D"/>
                </a:solidFill>
                <a:cs typeface="+mn-ea"/>
                <a:sym typeface="+mn-lt"/>
              </a:endParaRPr>
            </a:p>
          </p:txBody>
        </p:sp>
        <p:sp>
          <p:nvSpPr>
            <p:cNvPr id="18" name="TextBox 10"/>
            <p:cNvSpPr txBox="1"/>
            <p:nvPr/>
          </p:nvSpPr>
          <p:spPr>
            <a:xfrm>
              <a:off x="3768828" y="4634574"/>
              <a:ext cx="1723549" cy="341632"/>
            </a:xfrm>
            <a:prstGeom prst="rect">
              <a:avLst/>
            </a:prstGeom>
            <a:noFill/>
          </p:spPr>
          <p:txBody>
            <a:bodyPr wrap="none" rtlCol="0">
              <a:spAutoFit/>
            </a:bodyPr>
            <a:lstStyle/>
            <a:p>
              <a:pPr marL="285750" indent="-285750" defTabSz="822960">
                <a:buFont typeface="Wingdings" panose="05000000000000000000" pitchFamily="2" charset="2"/>
                <a:buChar char="n"/>
                <a:defRPr/>
              </a:pPr>
              <a:r>
                <a:rPr lang="zh-CN" altLang="en-US" sz="1620" b="1" kern="0" dirty="0" smtClean="0">
                  <a:solidFill>
                    <a:schemeClr val="tx1">
                      <a:lumMod val="95000"/>
                      <a:lumOff val="5000"/>
                    </a:schemeClr>
                  </a:solidFill>
                  <a:cs typeface="+mn-ea"/>
                  <a:sym typeface="+mn-lt"/>
                </a:rPr>
                <a:t>请</a:t>
              </a:r>
              <a:r>
                <a:rPr lang="zh-CN" altLang="en-US" sz="1620" b="1" kern="0" dirty="0">
                  <a:solidFill>
                    <a:schemeClr val="tx1">
                      <a:lumMod val="95000"/>
                      <a:lumOff val="5000"/>
                    </a:schemeClr>
                  </a:solidFill>
                  <a:cs typeface="+mn-ea"/>
                  <a:sym typeface="+mn-lt"/>
                </a:rPr>
                <a:t>输入您标题</a:t>
              </a:r>
              <a:endParaRPr lang="zh-CN" altLang="en-US" sz="1620" b="1" kern="0" dirty="0">
                <a:solidFill>
                  <a:schemeClr val="tx1">
                    <a:lumMod val="95000"/>
                    <a:lumOff val="5000"/>
                  </a:schemeClr>
                </a:solidFill>
                <a:cs typeface="+mn-ea"/>
                <a:sym typeface="+mn-lt"/>
              </a:endParaRPr>
            </a:p>
          </p:txBody>
        </p:sp>
        <p:sp>
          <p:nvSpPr>
            <p:cNvPr id="19" name="TextBox 11"/>
            <p:cNvSpPr txBox="1"/>
            <p:nvPr/>
          </p:nvSpPr>
          <p:spPr>
            <a:xfrm>
              <a:off x="3768827" y="4912752"/>
              <a:ext cx="3564396" cy="574260"/>
            </a:xfrm>
            <a:prstGeom prst="rect">
              <a:avLst/>
            </a:prstGeom>
            <a:noFill/>
          </p:spPr>
          <p:txBody>
            <a:bodyPr wrap="square" rtlCol="0">
              <a:spAutoFit/>
            </a:bodyPr>
            <a:lstStyle/>
            <a:p>
              <a:pPr defTabSz="822960">
                <a:lnSpc>
                  <a:spcPct val="150000"/>
                </a:lnSpc>
                <a:defRPr/>
              </a:pPr>
              <a:r>
                <a:rPr lang="zh-CN" altLang="en-US" sz="1100" kern="0" dirty="0">
                  <a:solidFill>
                    <a:srgbClr val="4D4D4D"/>
                  </a:solidFill>
                  <a:cs typeface="+mn-ea"/>
                  <a:sym typeface="+mn-lt"/>
                </a:rPr>
                <a:t>这里可以输入可长可短的段落文字这里可以输入可长可短的段落文字这里可以输入可长可短的段落</a:t>
              </a:r>
              <a:r>
                <a:rPr lang="zh-CN" altLang="en-US" sz="1100" kern="0" dirty="0" smtClean="0">
                  <a:solidFill>
                    <a:srgbClr val="4D4D4D"/>
                  </a:solidFill>
                  <a:cs typeface="+mn-ea"/>
                  <a:sym typeface="+mn-lt"/>
                </a:rPr>
                <a:t>文</a:t>
              </a:r>
              <a:endParaRPr lang="zh-CN" altLang="en-US" sz="1100" kern="0" dirty="0">
                <a:solidFill>
                  <a:srgbClr val="4D4D4D"/>
                </a:solidFill>
                <a:cs typeface="+mn-ea"/>
                <a:sym typeface="+mn-lt"/>
              </a:endParaRPr>
            </a:p>
          </p:txBody>
        </p:sp>
        <p:sp>
          <p:nvSpPr>
            <p:cNvPr id="20" name="TextBox 12"/>
            <p:cNvSpPr txBox="1"/>
            <p:nvPr/>
          </p:nvSpPr>
          <p:spPr>
            <a:xfrm>
              <a:off x="1378857" y="3092574"/>
              <a:ext cx="1463933" cy="1200329"/>
            </a:xfrm>
            <a:prstGeom prst="rect">
              <a:avLst/>
            </a:prstGeom>
            <a:noFill/>
          </p:spPr>
          <p:txBody>
            <a:bodyPr wrap="square" rtlCol="0">
              <a:spAutoFit/>
            </a:bodyPr>
            <a:lstStyle/>
            <a:p>
              <a:pPr algn="ctr"/>
              <a:r>
                <a:rPr lang="zh-CN" altLang="en-US" sz="2400" b="1" dirty="0">
                  <a:solidFill>
                    <a:schemeClr val="bg1"/>
                  </a:solidFill>
                  <a:latin typeface="+mn-ea"/>
                </a:rPr>
                <a:t>拟解决问题及主要技术路线</a:t>
              </a:r>
              <a:endParaRPr lang="zh-CN" altLang="en-US" sz="2400" b="1" dirty="0">
                <a:solidFill>
                  <a:schemeClr val="bg1"/>
                </a:solidFill>
                <a:cs typeface="+mn-ea"/>
                <a:sym typeface="+mn-lt"/>
              </a:endParaRPr>
            </a:p>
          </p:txBody>
        </p:sp>
        <p:grpSp>
          <p:nvGrpSpPr>
            <p:cNvPr id="21" name="组合 20"/>
            <p:cNvGrpSpPr/>
            <p:nvPr/>
          </p:nvGrpSpPr>
          <p:grpSpPr>
            <a:xfrm>
              <a:off x="2181052" y="1809871"/>
              <a:ext cx="777686" cy="777686"/>
              <a:chOff x="2505666" y="1765071"/>
              <a:chExt cx="864096" cy="864096"/>
            </a:xfrm>
          </p:grpSpPr>
          <p:sp>
            <p:nvSpPr>
              <p:cNvPr id="31" name="椭圆 30"/>
              <p:cNvSpPr/>
              <p:nvPr/>
            </p:nvSpPr>
            <p:spPr bwMode="auto">
              <a:xfrm>
                <a:off x="2505666" y="1765071"/>
                <a:ext cx="864096" cy="864096"/>
              </a:xfrm>
              <a:prstGeom prst="ellipse">
                <a:avLst/>
              </a:prstGeom>
              <a:solidFill>
                <a:srgbClr val="A6A6A6"/>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32" name="TextBox 15"/>
              <p:cNvSpPr txBox="1"/>
              <p:nvPr/>
            </p:nvSpPr>
            <p:spPr>
              <a:xfrm>
                <a:off x="2563333" y="1845204"/>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01</a:t>
                </a:r>
                <a:endParaRPr lang="zh-CN" altLang="en-US" sz="3240" kern="0" dirty="0">
                  <a:solidFill>
                    <a:srgbClr val="F8F8F8"/>
                  </a:solidFill>
                  <a:cs typeface="+mn-ea"/>
                  <a:sym typeface="+mn-lt"/>
                </a:endParaRPr>
              </a:p>
            </p:txBody>
          </p:sp>
        </p:grpSp>
        <p:grpSp>
          <p:nvGrpSpPr>
            <p:cNvPr id="22" name="组合 21"/>
            <p:cNvGrpSpPr/>
            <p:nvPr/>
          </p:nvGrpSpPr>
          <p:grpSpPr>
            <a:xfrm>
              <a:off x="2991142" y="2561463"/>
              <a:ext cx="777686" cy="777686"/>
              <a:chOff x="3405766" y="2600174"/>
              <a:chExt cx="864096" cy="864096"/>
            </a:xfrm>
          </p:grpSpPr>
          <p:sp>
            <p:nvSpPr>
              <p:cNvPr id="29" name="椭圆 28"/>
              <p:cNvSpPr/>
              <p:nvPr/>
            </p:nvSpPr>
            <p:spPr bwMode="auto">
              <a:xfrm>
                <a:off x="3405766" y="2600174"/>
                <a:ext cx="864096" cy="864096"/>
              </a:xfrm>
              <a:prstGeom prst="ellipse">
                <a:avLst/>
              </a:prstGeom>
              <a:solidFill>
                <a:srgbClr val="385793"/>
              </a:solidFill>
              <a:ln w="9525"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dirty="0">
                  <a:solidFill>
                    <a:srgbClr val="C4261D"/>
                  </a:solidFill>
                  <a:cs typeface="+mn-ea"/>
                  <a:sym typeface="+mn-lt"/>
                </a:endParaRPr>
              </a:p>
            </p:txBody>
          </p:sp>
          <p:sp>
            <p:nvSpPr>
              <p:cNvPr id="30" name="TextBox 18"/>
              <p:cNvSpPr txBox="1"/>
              <p:nvPr/>
            </p:nvSpPr>
            <p:spPr>
              <a:xfrm>
                <a:off x="3452333" y="2708804"/>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02</a:t>
                </a:r>
                <a:endParaRPr lang="zh-CN" altLang="en-US" sz="3240" kern="0" dirty="0">
                  <a:solidFill>
                    <a:srgbClr val="F8F8F8"/>
                  </a:solidFill>
                  <a:cs typeface="+mn-ea"/>
                  <a:sym typeface="+mn-lt"/>
                </a:endParaRPr>
              </a:p>
            </p:txBody>
          </p:sp>
        </p:grpSp>
        <p:grpSp>
          <p:nvGrpSpPr>
            <p:cNvPr id="23" name="组合 22"/>
            <p:cNvGrpSpPr/>
            <p:nvPr/>
          </p:nvGrpSpPr>
          <p:grpSpPr>
            <a:xfrm>
              <a:off x="3160077" y="3691543"/>
              <a:ext cx="777686" cy="777686"/>
              <a:chOff x="3593471" y="3855820"/>
              <a:chExt cx="864096" cy="864096"/>
            </a:xfrm>
          </p:grpSpPr>
          <p:sp>
            <p:nvSpPr>
              <p:cNvPr id="27" name="椭圆 26"/>
              <p:cNvSpPr/>
              <p:nvPr/>
            </p:nvSpPr>
            <p:spPr bwMode="auto">
              <a:xfrm>
                <a:off x="3593471" y="38558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28" name="TextBox 21"/>
              <p:cNvSpPr txBox="1"/>
              <p:nvPr/>
            </p:nvSpPr>
            <p:spPr>
              <a:xfrm>
                <a:off x="3655533" y="3978805"/>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03</a:t>
                </a:r>
                <a:endParaRPr lang="zh-CN" altLang="en-US" sz="3240" kern="0" dirty="0">
                  <a:solidFill>
                    <a:srgbClr val="F8F8F8"/>
                  </a:solidFill>
                  <a:cs typeface="+mn-ea"/>
                  <a:sym typeface="+mn-lt"/>
                </a:endParaRPr>
              </a:p>
            </p:txBody>
          </p:sp>
        </p:grpSp>
        <p:grpSp>
          <p:nvGrpSpPr>
            <p:cNvPr id="24" name="组合 23"/>
            <p:cNvGrpSpPr/>
            <p:nvPr/>
          </p:nvGrpSpPr>
          <p:grpSpPr>
            <a:xfrm>
              <a:off x="2569893" y="4549594"/>
              <a:ext cx="777686" cy="777686"/>
              <a:chOff x="2937714" y="4911120"/>
              <a:chExt cx="864096" cy="864096"/>
            </a:xfrm>
          </p:grpSpPr>
          <p:sp>
            <p:nvSpPr>
              <p:cNvPr id="25" name="椭圆 24"/>
              <p:cNvSpPr/>
              <p:nvPr/>
            </p:nvSpPr>
            <p:spPr bwMode="auto">
              <a:xfrm>
                <a:off x="2937714" y="4911120"/>
                <a:ext cx="864096" cy="864096"/>
              </a:xfrm>
              <a:prstGeom prst="ellipse">
                <a:avLst/>
              </a:prstGeom>
              <a:solidFill>
                <a:srgbClr val="385793"/>
              </a:solidFill>
              <a:ln w="9525" cap="flat" cmpd="sng" algn="ctr">
                <a:solidFill>
                  <a:schemeClr val="bg1"/>
                </a:solidFill>
                <a:prstDash val="solid"/>
                <a:round/>
                <a:headEnd type="none" w="med" len="med"/>
                <a:tailEnd type="none" w="med" len="med"/>
              </a:ln>
              <a:effectLst/>
            </p:spPr>
            <p:txBody>
              <a:bodyPr vert="horz" wrap="square" lIns="82296" tIns="41148" rIns="82296" bIns="41148" numCol="1" rtlCol="0" anchor="t" anchorCtr="0" compatLnSpc="1"/>
              <a:lstStyle/>
              <a:p>
                <a:pPr defTabSz="822960" fontAlgn="base">
                  <a:spcBef>
                    <a:spcPct val="0"/>
                  </a:spcBef>
                  <a:spcAft>
                    <a:spcPct val="0"/>
                  </a:spcAft>
                  <a:defRPr/>
                </a:pPr>
                <a:endParaRPr lang="zh-CN" altLang="en-US" sz="1620" kern="0">
                  <a:solidFill>
                    <a:srgbClr val="C4261D"/>
                  </a:solidFill>
                  <a:cs typeface="+mn-ea"/>
                  <a:sym typeface="+mn-lt"/>
                </a:endParaRPr>
              </a:p>
            </p:txBody>
          </p:sp>
          <p:sp>
            <p:nvSpPr>
              <p:cNvPr id="26" name="TextBox 24"/>
              <p:cNvSpPr txBox="1"/>
              <p:nvPr/>
            </p:nvSpPr>
            <p:spPr>
              <a:xfrm>
                <a:off x="2982433" y="5020205"/>
                <a:ext cx="671837" cy="656590"/>
              </a:xfrm>
              <a:prstGeom prst="rect">
                <a:avLst/>
              </a:prstGeom>
              <a:noFill/>
            </p:spPr>
            <p:txBody>
              <a:bodyPr wrap="none" rtlCol="0">
                <a:spAutoFit/>
              </a:bodyPr>
              <a:lstStyle/>
              <a:p>
                <a:pPr defTabSz="822960">
                  <a:defRPr/>
                </a:pPr>
                <a:r>
                  <a:rPr lang="en-US" altLang="zh-CN" sz="3240" kern="0" dirty="0">
                    <a:solidFill>
                      <a:srgbClr val="F8F8F8"/>
                    </a:solidFill>
                    <a:cs typeface="+mn-ea"/>
                    <a:sym typeface="+mn-lt"/>
                  </a:rPr>
                  <a:t>04</a:t>
                </a:r>
                <a:endParaRPr lang="zh-CN" altLang="en-US" sz="3240" kern="0" dirty="0">
                  <a:solidFill>
                    <a:srgbClr val="F8F8F8"/>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commondata" val="eyJoZGlkIjoiNGJlYzc0Yzg2MmY2MWMxMDM0NWFkZDg1NDg1Y2ZlOGU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2619</Words>
  <Application>WPS 演示</Application>
  <PresentationFormat>全屏显示(4:3)</PresentationFormat>
  <Paragraphs>318</Paragraphs>
  <Slides>17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4</vt:i4>
      </vt:variant>
      <vt:variant>
        <vt:lpstr>幻灯片标题</vt:lpstr>
      </vt:variant>
      <vt:variant>
        <vt:i4>17</vt:i4>
      </vt:variant>
    </vt:vector>
  </HeadingPairs>
  <TitlesOfParts>
    <vt:vector size="33" baseType="lpstr">
      <vt:lpstr>Arial</vt:lpstr>
      <vt:lpstr>宋体</vt:lpstr>
      <vt:lpstr>Wingdings</vt:lpstr>
      <vt:lpstr>Broadway</vt:lpstr>
      <vt:lpstr>微软雅黑</vt:lpstr>
      <vt:lpstr>Wingdings 2</vt:lpstr>
      <vt:lpstr>Times New Roman</vt:lpstr>
      <vt:lpstr>Calibri</vt:lpstr>
      <vt:lpstr>等线</vt:lpstr>
      <vt:lpstr>Arial Unicode MS</vt:lpstr>
      <vt:lpstr>Malgun Gothic</vt:lpstr>
      <vt:lpstr>Office 主题​​</vt:lpstr>
      <vt:lpstr>Photoshop.Image.13</vt:lpstr>
      <vt:lpstr>Photoshop.Image.13</vt:lpstr>
      <vt:lpstr>Photoshop.Image.13</vt:lpstr>
      <vt:lpstr>Photoshop.Image.13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潇潇</cp:lastModifiedBy>
  <cp:revision>71</cp:revision>
  <dcterms:created xsi:type="dcterms:W3CDTF">2021-09-18T01:55:00Z</dcterms:created>
  <dcterms:modified xsi:type="dcterms:W3CDTF">2023-12-25T08:08:52Z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E0780D094FB84F2E8C205CD6D37AB036_12</vt:lpwstr>
  </property>
  <property fmtid="{D5CDD505-2E9C-101B-9397-08002B2CF9AE}" pid="3" name="KSOProductBuildVer">
    <vt:lpwstr>2052-12.1.0.15990</vt:lpwstr>
  </property>
</Properties>
</file>